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8" r:id="rId3"/>
    <p:sldId id="259" r:id="rId4"/>
    <p:sldId id="281" r:id="rId5"/>
    <p:sldId id="260" r:id="rId6"/>
    <p:sldId id="261" r:id="rId7"/>
    <p:sldId id="262" r:id="rId8"/>
    <p:sldId id="264" r:id="rId9"/>
    <p:sldId id="265" r:id="rId10"/>
    <p:sldId id="266" r:id="rId11"/>
    <p:sldId id="283" r:id="rId12"/>
    <p:sldId id="284" r:id="rId13"/>
    <p:sldId id="267" r:id="rId14"/>
    <p:sldId id="285" r:id="rId15"/>
    <p:sldId id="269" r:id="rId16"/>
  </p:sldIdLst>
  <p:sldSz cx="10080625" cy="7559675"/>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8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20" autoAdjust="0"/>
  </p:normalViewPr>
  <p:slideViewPr>
    <p:cSldViewPr snapToGrid="0">
      <p:cViewPr varScale="1">
        <p:scale>
          <a:sx n="52" d="100"/>
          <a:sy n="52" d="100"/>
        </p:scale>
        <p:origin x="-547" y="-96"/>
      </p:cViewPr>
      <p:guideLst>
        <p:guide orient="horz" pos="2381"/>
        <p:guide pos="3175"/>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it-IT" sz="1400" b="0" i="0" u="none" strike="noStrike" kern="1200" cap="none">
              <a:ln>
                <a:noFill/>
              </a:ln>
              <a:latin typeface="Liberation Sans" pitchFamily="18"/>
              <a:ea typeface="Noto Sans CJK SC Regular" pitchFamily="2"/>
              <a:cs typeface="FreeSans" pitchFamily="2"/>
            </a:endParaRPr>
          </a:p>
        </p:txBody>
      </p:sp>
      <p:sp>
        <p:nvSpPr>
          <p:cNvPr id="3" name="Segnaposto data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it-IT" sz="1400" b="0" i="0" u="none" strike="noStrike" kern="1200" cap="none">
              <a:ln>
                <a:noFill/>
              </a:ln>
              <a:latin typeface="Liberation Sans" pitchFamily="18"/>
              <a:ea typeface="Noto Sans CJK SC Regular" pitchFamily="2"/>
              <a:cs typeface="FreeSans" pitchFamily="2"/>
            </a:endParaRPr>
          </a:p>
        </p:txBody>
      </p:sp>
      <p:sp>
        <p:nvSpPr>
          <p:cNvPr id="4" name="Segnaposto piè di pagina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it-IT" sz="1400" b="0" i="0" u="none" strike="noStrike" kern="1200" cap="none">
              <a:ln>
                <a:noFill/>
              </a:ln>
              <a:latin typeface="Liberation Sans" pitchFamily="18"/>
              <a:ea typeface="Noto Sans CJK SC Regular" pitchFamily="2"/>
              <a:cs typeface="FreeSans" pitchFamily="2"/>
            </a:endParaRPr>
          </a:p>
        </p:txBody>
      </p:sp>
      <p:sp>
        <p:nvSpPr>
          <p:cNvPr id="5" name="Segnaposto numero diapositiva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498C6998-245D-4434-AFDC-688A14397827}" type="slidenum">
              <a:rPr/>
              <a:pPr marL="0" marR="0" lvl="0" indent="0" algn="r" rtl="0" hangingPunct="0">
                <a:lnSpc>
                  <a:spcPct val="100000"/>
                </a:lnSpc>
                <a:spcBef>
                  <a:spcPts val="0"/>
                </a:spcBef>
                <a:spcAft>
                  <a:spcPts val="0"/>
                </a:spcAft>
                <a:buNone/>
                <a:tabLst/>
                <a:defRPr sz="1400"/>
              </a:pPr>
              <a:t>‹N›</a:t>
            </a:fld>
            <a:endParaRPr lang="it-IT" sz="1400" b="0" i="0" u="none" strike="noStrike" kern="1200" cap="none">
              <a:ln>
                <a:noFill/>
              </a:ln>
              <a:latin typeface="Liberation Sans" pitchFamily="18"/>
              <a:ea typeface="Noto Sans CJK SC Regular" pitchFamily="2"/>
              <a:cs typeface="FreeSans" pitchFamily="2"/>
            </a:endParaRPr>
          </a:p>
        </p:txBody>
      </p:sp>
    </p:spTree>
    <p:extLst>
      <p:ext uri="{BB962C8B-B14F-4D97-AF65-F5344CB8AC3E}">
        <p14:creationId xmlns="" xmlns:p14="http://schemas.microsoft.com/office/powerpoint/2010/main" val="3056469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Segnaposto note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it-IT"/>
          </a:p>
        </p:txBody>
      </p:sp>
      <p:sp>
        <p:nvSpPr>
          <p:cNvPr id="4" name="Segnaposto intestazione 3"/>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rtl="0" hangingPunct="0">
              <a:buNone/>
              <a:tabLst/>
              <a:defRPr lang="it-IT" sz="1400" kern="1200">
                <a:latin typeface="Liberation Serif" pitchFamily="18"/>
                <a:ea typeface="DejaVu Sans" pitchFamily="2"/>
                <a:cs typeface="DejaVu Sans" pitchFamily="2"/>
              </a:defRPr>
            </a:lvl1pPr>
          </a:lstStyle>
          <a:p>
            <a:pPr lvl="0"/>
            <a:endParaRPr lang="it-IT"/>
          </a:p>
        </p:txBody>
      </p:sp>
      <p:sp>
        <p:nvSpPr>
          <p:cNvPr id="5" name="Segnaposto data 4"/>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rtl="0" hangingPunct="0">
              <a:buNone/>
              <a:tabLst/>
              <a:defRPr lang="it-IT" sz="1400" kern="1200">
                <a:latin typeface="Liberation Serif" pitchFamily="18"/>
                <a:ea typeface="DejaVu Sans" pitchFamily="2"/>
                <a:cs typeface="DejaVu Sans" pitchFamily="2"/>
              </a:defRPr>
            </a:lvl1pPr>
          </a:lstStyle>
          <a:p>
            <a:pPr lvl="0"/>
            <a:endParaRPr lang="it-IT"/>
          </a:p>
        </p:txBody>
      </p:sp>
      <p:sp>
        <p:nvSpPr>
          <p:cNvPr id="6" name="Segnaposto piè di pagina 5"/>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rtl="0" hangingPunct="0">
              <a:buNone/>
              <a:tabLst/>
              <a:defRPr lang="it-IT" sz="1400" kern="1200">
                <a:latin typeface="Liberation Serif" pitchFamily="18"/>
                <a:ea typeface="DejaVu Sans" pitchFamily="2"/>
                <a:cs typeface="DejaVu Sans" pitchFamily="2"/>
              </a:defRPr>
            </a:lvl1pPr>
          </a:lstStyle>
          <a:p>
            <a:pPr lvl="0"/>
            <a:endParaRPr lang="it-IT"/>
          </a:p>
        </p:txBody>
      </p:sp>
      <p:sp>
        <p:nvSpPr>
          <p:cNvPr id="7" name="Segnaposto numero diapositiva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rtl="0" hangingPunct="0">
              <a:buNone/>
              <a:tabLst/>
              <a:defRPr lang="it-IT" sz="1400" kern="1200">
                <a:latin typeface="Liberation Serif" pitchFamily="18"/>
                <a:ea typeface="DejaVu Sans" pitchFamily="2"/>
                <a:cs typeface="DejaVu Sans" pitchFamily="2"/>
              </a:defRPr>
            </a:lvl1pPr>
          </a:lstStyle>
          <a:p>
            <a:pPr lvl="0"/>
            <a:fld id="{ACC19638-3D58-486B-8AC5-8840D0C251C1}" type="slidenum">
              <a:rPr/>
              <a:pPr lvl="0"/>
              <a:t>‹N›</a:t>
            </a:fld>
            <a:endParaRPr lang="it-IT"/>
          </a:p>
        </p:txBody>
      </p:sp>
    </p:spTree>
    <p:extLst>
      <p:ext uri="{BB962C8B-B14F-4D97-AF65-F5344CB8AC3E}">
        <p14:creationId xmlns="" xmlns:p14="http://schemas.microsoft.com/office/powerpoint/2010/main" val="3661744784"/>
      </p:ext>
    </p:extLst>
  </p:cSld>
  <p:clrMap bg1="lt1" tx1="dk1" bg2="lt2" tx2="dk2" accent1="accent1" accent2="accent2" accent3="accent3" accent4="accent4" accent5="accent5" accent6="accent6" hlink="hlink" folHlink="folHlink"/>
  <p:notesStyle>
    <a:lvl1pPr marL="216000" marR="0" indent="-216000" rtl="0" hangingPunct="0">
      <a:tabLst/>
      <a:defRPr lang="it-IT" sz="2000" b="0" i="0" u="none" strike="noStrike" kern="1200" cap="none">
        <a:ln>
          <a:noFill/>
        </a:ln>
        <a:highlight>
          <a:scrgbClr r="0" g="0" b="0">
            <a:alpha val="0"/>
          </a:scrgbClr>
        </a:highlight>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012A2AFA-3F1A-4E30-9E47-73EFC84A7FF3}" type="slidenum">
              <a:rPr/>
              <a:pPr lvl="0"/>
              <a:t>1</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 xmlns:p14="http://schemas.microsoft.com/office/powerpoint/2010/main" val="2149345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8F3DC2ED-840C-48D2-85DC-7B39C3F26896}" type="slidenum">
              <a:rPr/>
              <a:pPr lvl="0"/>
              <a:t>13</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 xmlns:p14="http://schemas.microsoft.com/office/powerpoint/2010/main" val="3814177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5EC4C129-1CE7-43EC-948F-B8B27776F6CF}" type="slidenum">
              <a:rPr/>
              <a:pPr lvl="0"/>
              <a:t>15</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 xmlns:p14="http://schemas.microsoft.com/office/powerpoint/2010/main" val="3924455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7025D471-8524-4178-91FE-D2B416CC33BE}" type="slidenum">
              <a:rPr/>
              <a:pPr lvl="0"/>
              <a:t>2</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 xmlns:p14="http://schemas.microsoft.com/office/powerpoint/2010/main" val="323133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4E51785E-3016-460D-ABCD-FB215D0948BA}" type="slidenum">
              <a:rPr/>
              <a:pPr lvl="0"/>
              <a:t>3</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 xmlns:p14="http://schemas.microsoft.com/office/powerpoint/2010/main" val="266527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E4D3FA1E-C373-4650-91A2-0588ED41DDF3}" type="slidenum">
              <a:rPr/>
              <a:pPr lvl="0"/>
              <a:t>5</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 xmlns:p14="http://schemas.microsoft.com/office/powerpoint/2010/main" val="1840643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92B34F52-48F3-4E4A-A1A8-F1CAEA796B79}" type="slidenum">
              <a:rPr/>
              <a:pPr lvl="0"/>
              <a:t>6</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dirty="0"/>
          </a:p>
        </p:txBody>
      </p:sp>
    </p:spTree>
    <p:extLst>
      <p:ext uri="{BB962C8B-B14F-4D97-AF65-F5344CB8AC3E}">
        <p14:creationId xmlns="" xmlns:p14="http://schemas.microsoft.com/office/powerpoint/2010/main" val="204833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BC3261F4-9EF7-4AFD-8BFB-4384CD01EDAA}" type="slidenum">
              <a:rPr/>
              <a:pPr lvl="0"/>
              <a:t>7</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 xmlns:p14="http://schemas.microsoft.com/office/powerpoint/2010/main" val="2466515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45263F6E-22A9-4FBA-A19D-97CD9D6F88C8}" type="slidenum">
              <a:rPr/>
              <a:pPr lvl="0"/>
              <a:t>8</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 xmlns:p14="http://schemas.microsoft.com/office/powerpoint/2010/main" val="2667689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110091DA-33DB-4C73-ABBC-25C08C98376F}" type="slidenum">
              <a:rPr/>
              <a:pPr lvl="0"/>
              <a:t>9</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 xmlns:p14="http://schemas.microsoft.com/office/powerpoint/2010/main" val="2933272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txBox="1">
            <a:spLocks noGrp="1"/>
          </p:cNvSpPr>
          <p:nvPr>
            <p:ph type="sldNum" sz="quarter" idx="5"/>
          </p:nvPr>
        </p:nvSpPr>
        <p:spPr>
          <a:ln/>
        </p:spPr>
        <p:txBody>
          <a:bodyPr lIns="0" tIns="0" rIns="0" bIns="0" anchor="b" anchorCtr="0">
            <a:noAutofit/>
          </a:bodyPr>
          <a:lstStyle/>
          <a:p>
            <a:pPr lvl="0"/>
            <a:fld id="{850BD80D-249A-4247-948B-F307A67133D5}" type="slidenum">
              <a:rPr/>
              <a:pPr lvl="0"/>
              <a:t>10</a:t>
            </a:fld>
            <a:endParaRPr lang="it-IT"/>
          </a:p>
        </p:txBody>
      </p:sp>
      <p:sp>
        <p:nvSpPr>
          <p:cNvPr id="2" name="Segnaposto immagine diapositiva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Segnaposto note 2"/>
          <p:cNvSpPr txBox="1">
            <a:spLocks noGrp="1"/>
          </p:cNvSpPr>
          <p:nvPr>
            <p:ph type="body" sz="quarter" idx="1"/>
          </p:nvPr>
        </p:nvSpPr>
        <p:spPr/>
        <p:txBody>
          <a:bodyPr/>
          <a:lstStyle/>
          <a:p>
            <a:endParaRPr lang="it-IT"/>
          </a:p>
        </p:txBody>
      </p:sp>
    </p:spTree>
    <p:extLst>
      <p:ext uri="{BB962C8B-B14F-4D97-AF65-F5344CB8AC3E}">
        <p14:creationId xmlns="" xmlns:p14="http://schemas.microsoft.com/office/powerpoint/2010/main" val="1269472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260475" y="1236663"/>
            <a:ext cx="7559675" cy="2632075"/>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773D179C-8DCF-405D-8A01-700596914ED5}" type="slidenum">
              <a:rPr/>
              <a:pPr lvl="0"/>
              <a:t>‹N›</a:t>
            </a:fld>
            <a:endParaRPr lang="it-IT"/>
          </a:p>
        </p:txBody>
      </p:sp>
    </p:spTree>
    <p:extLst>
      <p:ext uri="{BB962C8B-B14F-4D97-AF65-F5344CB8AC3E}">
        <p14:creationId xmlns="" xmlns:p14="http://schemas.microsoft.com/office/powerpoint/2010/main" val="23462837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1BECD94F-6760-423A-950A-1C2B6A7C8405}" type="slidenum">
              <a:rPr/>
              <a:pPr lvl="0"/>
              <a:t>‹N›</a:t>
            </a:fld>
            <a:endParaRPr lang="it-IT"/>
          </a:p>
        </p:txBody>
      </p:sp>
    </p:spTree>
    <p:extLst>
      <p:ext uri="{BB962C8B-B14F-4D97-AF65-F5344CB8AC3E}">
        <p14:creationId xmlns="" xmlns:p14="http://schemas.microsoft.com/office/powerpoint/2010/main" val="283917556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08850" y="301625"/>
            <a:ext cx="226695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03238" y="301625"/>
            <a:ext cx="6653212"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95E14F4C-D2A0-497E-A77C-F575FA8AE4FB}" type="slidenum">
              <a:rPr/>
              <a:pPr lvl="0"/>
              <a:t>‹N›</a:t>
            </a:fld>
            <a:endParaRPr lang="it-IT"/>
          </a:p>
        </p:txBody>
      </p:sp>
    </p:spTree>
    <p:extLst>
      <p:ext uri="{BB962C8B-B14F-4D97-AF65-F5344CB8AC3E}">
        <p14:creationId xmlns="" xmlns:p14="http://schemas.microsoft.com/office/powerpoint/2010/main" val="179123987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F64EC333-8885-4A12-8911-4A9C6830A20B}" type="slidenum">
              <a:rPr/>
              <a:pPr lvl="0"/>
              <a:t>‹N›</a:t>
            </a:fld>
            <a:endParaRPr lang="it-IT"/>
          </a:p>
        </p:txBody>
      </p:sp>
    </p:spTree>
    <p:extLst>
      <p:ext uri="{BB962C8B-B14F-4D97-AF65-F5344CB8AC3E}">
        <p14:creationId xmlns="" xmlns:p14="http://schemas.microsoft.com/office/powerpoint/2010/main" val="393199585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87388" y="1884363"/>
            <a:ext cx="8694737" cy="31448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lvl="0"/>
            <a:endParaRPr lang="it-IT"/>
          </a:p>
        </p:txBody>
      </p:sp>
      <p:sp>
        <p:nvSpPr>
          <p:cNvPr id="5" name="Segnaposto piè di pagina 4"/>
          <p:cNvSpPr>
            <a:spLocks noGrp="1"/>
          </p:cNvSpPr>
          <p:nvPr>
            <p:ph type="ftr" sz="quarter" idx="11"/>
          </p:nvPr>
        </p:nvSpPr>
        <p:spPr/>
        <p:txBody>
          <a:bodyPr/>
          <a:lstStyle/>
          <a:p>
            <a:pPr lvl="0"/>
            <a:endParaRPr lang="it-IT"/>
          </a:p>
        </p:txBody>
      </p:sp>
      <p:sp>
        <p:nvSpPr>
          <p:cNvPr id="6" name="Segnaposto numero diapositiva 5"/>
          <p:cNvSpPr>
            <a:spLocks noGrp="1"/>
          </p:cNvSpPr>
          <p:nvPr>
            <p:ph type="sldNum" sz="quarter" idx="12"/>
          </p:nvPr>
        </p:nvSpPr>
        <p:spPr/>
        <p:txBody>
          <a:bodyPr/>
          <a:lstStyle/>
          <a:p>
            <a:pPr lvl="0"/>
            <a:fld id="{59402216-5230-4BD5-9C1B-2ADFEFFE1869}" type="slidenum">
              <a:rPr/>
              <a:pPr lvl="0"/>
              <a:t>‹N›</a:t>
            </a:fld>
            <a:endParaRPr lang="it-IT"/>
          </a:p>
        </p:txBody>
      </p:sp>
    </p:spTree>
    <p:extLst>
      <p:ext uri="{BB962C8B-B14F-4D97-AF65-F5344CB8AC3E}">
        <p14:creationId xmlns="" xmlns:p14="http://schemas.microsoft.com/office/powerpoint/2010/main" val="264733774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03238" y="1768475"/>
            <a:ext cx="4459287" cy="43846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14925" y="1768475"/>
            <a:ext cx="4460875" cy="43846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F66E5750-BB79-4FC1-BF05-AE74F0015A0E}" type="slidenum">
              <a:rPr/>
              <a:pPr lvl="0"/>
              <a:t>‹N›</a:t>
            </a:fld>
            <a:endParaRPr lang="it-IT"/>
          </a:p>
        </p:txBody>
      </p:sp>
    </p:spTree>
    <p:extLst>
      <p:ext uri="{BB962C8B-B14F-4D97-AF65-F5344CB8AC3E}">
        <p14:creationId xmlns="" xmlns:p14="http://schemas.microsoft.com/office/powerpoint/2010/main" val="35143249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93738" y="403225"/>
            <a:ext cx="8694737" cy="1460500"/>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93738" y="2760663"/>
            <a:ext cx="4265612" cy="406241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03813" y="2760663"/>
            <a:ext cx="4284662" cy="406241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lvl="0"/>
            <a:endParaRPr lang="it-IT"/>
          </a:p>
        </p:txBody>
      </p:sp>
      <p:sp>
        <p:nvSpPr>
          <p:cNvPr id="8" name="Segnaposto piè di pagina 7"/>
          <p:cNvSpPr>
            <a:spLocks noGrp="1"/>
          </p:cNvSpPr>
          <p:nvPr>
            <p:ph type="ftr" sz="quarter" idx="11"/>
          </p:nvPr>
        </p:nvSpPr>
        <p:spPr/>
        <p:txBody>
          <a:bodyPr/>
          <a:lstStyle/>
          <a:p>
            <a:pPr lvl="0"/>
            <a:endParaRPr lang="it-IT"/>
          </a:p>
        </p:txBody>
      </p:sp>
      <p:sp>
        <p:nvSpPr>
          <p:cNvPr id="9" name="Segnaposto numero diapositiva 8"/>
          <p:cNvSpPr>
            <a:spLocks noGrp="1"/>
          </p:cNvSpPr>
          <p:nvPr>
            <p:ph type="sldNum" sz="quarter" idx="12"/>
          </p:nvPr>
        </p:nvSpPr>
        <p:spPr/>
        <p:txBody>
          <a:bodyPr/>
          <a:lstStyle/>
          <a:p>
            <a:pPr lvl="0"/>
            <a:fld id="{C938B1EA-162F-4056-B1B1-2FFC217CDCA0}" type="slidenum">
              <a:rPr/>
              <a:pPr lvl="0"/>
              <a:t>‹N›</a:t>
            </a:fld>
            <a:endParaRPr lang="it-IT"/>
          </a:p>
        </p:txBody>
      </p:sp>
    </p:spTree>
    <p:extLst>
      <p:ext uri="{BB962C8B-B14F-4D97-AF65-F5344CB8AC3E}">
        <p14:creationId xmlns="" xmlns:p14="http://schemas.microsoft.com/office/powerpoint/2010/main" val="39503630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lvl="0"/>
            <a:endParaRPr lang="it-IT"/>
          </a:p>
        </p:txBody>
      </p:sp>
      <p:sp>
        <p:nvSpPr>
          <p:cNvPr id="4" name="Segnaposto piè di pagina 3"/>
          <p:cNvSpPr>
            <a:spLocks noGrp="1"/>
          </p:cNvSpPr>
          <p:nvPr>
            <p:ph type="ftr" sz="quarter" idx="11"/>
          </p:nvPr>
        </p:nvSpPr>
        <p:spPr/>
        <p:txBody>
          <a:bodyPr/>
          <a:lstStyle/>
          <a:p>
            <a:pPr lvl="0"/>
            <a:endParaRPr lang="it-IT"/>
          </a:p>
        </p:txBody>
      </p:sp>
      <p:sp>
        <p:nvSpPr>
          <p:cNvPr id="5" name="Segnaposto numero diapositiva 4"/>
          <p:cNvSpPr>
            <a:spLocks noGrp="1"/>
          </p:cNvSpPr>
          <p:nvPr>
            <p:ph type="sldNum" sz="quarter" idx="12"/>
          </p:nvPr>
        </p:nvSpPr>
        <p:spPr/>
        <p:txBody>
          <a:bodyPr/>
          <a:lstStyle/>
          <a:p>
            <a:pPr lvl="0"/>
            <a:fld id="{92CA5DD4-D842-4EB8-9421-C1D0323BCC46}" type="slidenum">
              <a:rPr/>
              <a:pPr lvl="0"/>
              <a:t>‹N›</a:t>
            </a:fld>
            <a:endParaRPr lang="it-IT"/>
          </a:p>
        </p:txBody>
      </p:sp>
    </p:spTree>
    <p:extLst>
      <p:ext uri="{BB962C8B-B14F-4D97-AF65-F5344CB8AC3E}">
        <p14:creationId xmlns="" xmlns:p14="http://schemas.microsoft.com/office/powerpoint/2010/main" val="71598621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lvl="0"/>
            <a:endParaRPr lang="it-IT"/>
          </a:p>
        </p:txBody>
      </p:sp>
      <p:sp>
        <p:nvSpPr>
          <p:cNvPr id="3" name="Segnaposto piè di pagina 2"/>
          <p:cNvSpPr>
            <a:spLocks noGrp="1"/>
          </p:cNvSpPr>
          <p:nvPr>
            <p:ph type="ftr" sz="quarter" idx="11"/>
          </p:nvPr>
        </p:nvSpPr>
        <p:spPr/>
        <p:txBody>
          <a:bodyPr/>
          <a:lstStyle/>
          <a:p>
            <a:pPr lvl="0"/>
            <a:endParaRPr lang="it-IT"/>
          </a:p>
        </p:txBody>
      </p:sp>
      <p:sp>
        <p:nvSpPr>
          <p:cNvPr id="4" name="Segnaposto numero diapositiva 3"/>
          <p:cNvSpPr>
            <a:spLocks noGrp="1"/>
          </p:cNvSpPr>
          <p:nvPr>
            <p:ph type="sldNum" sz="quarter" idx="12"/>
          </p:nvPr>
        </p:nvSpPr>
        <p:spPr/>
        <p:txBody>
          <a:bodyPr/>
          <a:lstStyle/>
          <a:p>
            <a:pPr lvl="0"/>
            <a:fld id="{68362B4F-4A91-4E6D-9186-B9DA1F2CB23B}" type="slidenum">
              <a:rPr/>
              <a:pPr lvl="0"/>
              <a:t>‹N›</a:t>
            </a:fld>
            <a:endParaRPr lang="it-IT"/>
          </a:p>
        </p:txBody>
      </p:sp>
    </p:spTree>
    <p:extLst>
      <p:ext uri="{BB962C8B-B14F-4D97-AF65-F5344CB8AC3E}">
        <p14:creationId xmlns="" xmlns:p14="http://schemas.microsoft.com/office/powerpoint/2010/main" val="201747953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C03F7022-8464-472F-916F-5D15D5B1A533}" type="slidenum">
              <a:rPr/>
              <a:pPr lvl="0"/>
              <a:t>‹N›</a:t>
            </a:fld>
            <a:endParaRPr lang="it-IT"/>
          </a:p>
        </p:txBody>
      </p:sp>
    </p:spTree>
    <p:extLst>
      <p:ext uri="{BB962C8B-B14F-4D97-AF65-F5344CB8AC3E}">
        <p14:creationId xmlns="" xmlns:p14="http://schemas.microsoft.com/office/powerpoint/2010/main" val="394726315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lvl="0"/>
            <a:endParaRPr lang="it-IT"/>
          </a:p>
        </p:txBody>
      </p:sp>
      <p:sp>
        <p:nvSpPr>
          <p:cNvPr id="6" name="Segnaposto piè di pagina 5"/>
          <p:cNvSpPr>
            <a:spLocks noGrp="1"/>
          </p:cNvSpPr>
          <p:nvPr>
            <p:ph type="ftr" sz="quarter" idx="11"/>
          </p:nvPr>
        </p:nvSpPr>
        <p:spPr/>
        <p:txBody>
          <a:bodyPr/>
          <a:lstStyle/>
          <a:p>
            <a:pPr lvl="0"/>
            <a:endParaRPr lang="it-IT"/>
          </a:p>
        </p:txBody>
      </p:sp>
      <p:sp>
        <p:nvSpPr>
          <p:cNvPr id="7" name="Segnaposto numero diapositiva 6"/>
          <p:cNvSpPr>
            <a:spLocks noGrp="1"/>
          </p:cNvSpPr>
          <p:nvPr>
            <p:ph type="sldNum" sz="quarter" idx="12"/>
          </p:nvPr>
        </p:nvSpPr>
        <p:spPr/>
        <p:txBody>
          <a:bodyPr/>
          <a:lstStyle/>
          <a:p>
            <a:pPr lvl="0"/>
            <a:fld id="{6D48C79C-1DDA-4DAD-A14D-E778BFD6ADC0}" type="slidenum">
              <a:rPr/>
              <a:pPr lvl="0"/>
              <a:t>‹N›</a:t>
            </a:fld>
            <a:endParaRPr lang="it-IT"/>
          </a:p>
        </p:txBody>
      </p:sp>
    </p:spTree>
    <p:extLst>
      <p:ext uri="{BB962C8B-B14F-4D97-AF65-F5344CB8AC3E}">
        <p14:creationId xmlns="" xmlns:p14="http://schemas.microsoft.com/office/powerpoint/2010/main" val="152574131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egnaposto titolo 1"/>
          <p:cNvSpPr txBox="1">
            <a:spLocks noGrp="1"/>
          </p:cNvSpPr>
          <p:nvPr>
            <p:ph type="title"/>
          </p:nvPr>
        </p:nvSpPr>
        <p:spPr>
          <a:xfrm>
            <a:off x="503999" y="301320"/>
            <a:ext cx="9071640" cy="1262160"/>
          </a:xfrm>
          <a:prstGeom prst="rect">
            <a:avLst/>
          </a:prstGeom>
          <a:noFill/>
          <a:ln>
            <a:noFill/>
          </a:ln>
        </p:spPr>
        <p:txBody>
          <a:bodyPr lIns="0" tIns="0" rIns="0" bIns="0" anchor="ctr"/>
          <a:lstStyle/>
          <a:p>
            <a:endParaRPr lang="it-IT"/>
          </a:p>
        </p:txBody>
      </p:sp>
      <p:sp>
        <p:nvSpPr>
          <p:cNvPr id="3" name="Segnaposto testo 2"/>
          <p:cNvSpPr txBox="1">
            <a:spLocks noGrp="1"/>
          </p:cNvSpPr>
          <p:nvPr>
            <p:ph type="body" idx="1"/>
          </p:nvPr>
        </p:nvSpPr>
        <p:spPr>
          <a:xfrm>
            <a:off x="503999" y="1769040"/>
            <a:ext cx="9071640" cy="4384440"/>
          </a:xfrm>
          <a:prstGeom prst="rect">
            <a:avLst/>
          </a:prstGeom>
          <a:noFill/>
          <a:ln>
            <a:noFill/>
          </a:ln>
        </p:spPr>
        <p:txBody>
          <a:bodyPr lIns="0" tIns="0" rIns="0" bIns="0">
            <a:no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txBox="1">
            <a:spLocks noGrp="1"/>
          </p:cNvSpPr>
          <p:nvPr>
            <p:ph type="dt" sz="half" idx="2"/>
          </p:nvPr>
        </p:nvSpPr>
        <p:spPr>
          <a:xfrm>
            <a:off x="503999" y="6887160"/>
            <a:ext cx="2348280" cy="521280"/>
          </a:xfrm>
          <a:prstGeom prst="rect">
            <a:avLst/>
          </a:prstGeom>
          <a:noFill/>
          <a:ln>
            <a:noFill/>
          </a:ln>
        </p:spPr>
        <p:txBody>
          <a:bodyPr lIns="0" tIns="0" rIns="0" bIns="0" anchorCtr="0">
            <a:noAutofit/>
          </a:bodyPr>
          <a:lstStyle>
            <a:lvl1pPr lvl="0" rtl="0" hangingPunct="0">
              <a:buNone/>
              <a:tabLst/>
              <a:defRPr lang="it-IT" sz="1400" kern="1200">
                <a:latin typeface="Liberation Serif" pitchFamily="18"/>
                <a:ea typeface="DejaVu Sans" pitchFamily="2"/>
                <a:cs typeface="DejaVu Sans" pitchFamily="2"/>
              </a:defRPr>
            </a:lvl1pPr>
          </a:lstStyle>
          <a:p>
            <a:pPr lvl="0"/>
            <a:endParaRPr lang="it-IT"/>
          </a:p>
        </p:txBody>
      </p:sp>
      <p:sp>
        <p:nvSpPr>
          <p:cNvPr id="5" name="Segnaposto piè di pagina 4"/>
          <p:cNvSpPr txBox="1">
            <a:spLocks noGrp="1"/>
          </p:cNvSpPr>
          <p:nvPr>
            <p:ph type="ftr" sz="quarter" idx="3"/>
          </p:nvPr>
        </p:nvSpPr>
        <p:spPr>
          <a:xfrm>
            <a:off x="3447360" y="6887160"/>
            <a:ext cx="3195000" cy="521280"/>
          </a:xfrm>
          <a:prstGeom prst="rect">
            <a:avLst/>
          </a:prstGeom>
          <a:noFill/>
          <a:ln>
            <a:noFill/>
          </a:ln>
        </p:spPr>
        <p:txBody>
          <a:bodyPr lIns="0" tIns="0" rIns="0" bIns="0" anchorCtr="0">
            <a:noAutofit/>
          </a:bodyPr>
          <a:lstStyle>
            <a:lvl1pPr lvl="0" algn="ctr" rtl="0" hangingPunct="0">
              <a:buNone/>
              <a:tabLst/>
              <a:defRPr lang="it-IT" sz="1400" kern="1200">
                <a:latin typeface="Liberation Serif" pitchFamily="18"/>
                <a:ea typeface="DejaVu Sans" pitchFamily="2"/>
                <a:cs typeface="DejaVu Sans" pitchFamily="2"/>
              </a:defRPr>
            </a:lvl1pPr>
          </a:lstStyle>
          <a:p>
            <a:pPr lvl="0"/>
            <a:endParaRPr lang="it-IT"/>
          </a:p>
        </p:txBody>
      </p:sp>
      <p:sp>
        <p:nvSpPr>
          <p:cNvPr id="6" name="Segnaposto numero diapositiva 5"/>
          <p:cNvSpPr txBox="1">
            <a:spLocks noGrp="1"/>
          </p:cNvSpPr>
          <p:nvPr>
            <p:ph type="sldNum" sz="quarter" idx="4"/>
          </p:nvPr>
        </p:nvSpPr>
        <p:spPr>
          <a:xfrm>
            <a:off x="7227360" y="6887160"/>
            <a:ext cx="2348280" cy="521280"/>
          </a:xfrm>
          <a:prstGeom prst="rect">
            <a:avLst/>
          </a:prstGeom>
          <a:noFill/>
          <a:ln>
            <a:noFill/>
          </a:ln>
        </p:spPr>
        <p:txBody>
          <a:bodyPr lIns="0" tIns="0" rIns="0" bIns="0" anchorCtr="0">
            <a:noAutofit/>
          </a:bodyPr>
          <a:lstStyle>
            <a:lvl1pPr lvl="0" algn="r" rtl="0" hangingPunct="0">
              <a:buNone/>
              <a:tabLst/>
              <a:defRPr lang="it-IT" sz="1400" kern="1200">
                <a:latin typeface="Liberation Serif" pitchFamily="18"/>
                <a:ea typeface="DejaVu Sans" pitchFamily="2"/>
                <a:cs typeface="DejaVu Sans" pitchFamily="2"/>
              </a:defRPr>
            </a:lvl1pPr>
          </a:lstStyle>
          <a:p>
            <a:pPr lvl="0"/>
            <a:fld id="{48E2667E-03C2-468B-9988-60CE37554D5A}" type="slidenum">
              <a:rPr/>
              <a:pPr lvl="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txStyles>
    <p:titleStyle>
      <a:lvl1pPr algn="ctr" rtl="0" hangingPunct="0">
        <a:tabLst/>
        <a:defRPr lang="it-IT" sz="4400" b="0" i="0" u="none" strike="noStrike" kern="1200" cap="none">
          <a:ln>
            <a:noFill/>
          </a:ln>
          <a:highlight>
            <a:scrgbClr r="0" g="0" b="0">
              <a:alpha val="0"/>
            </a:scrgbClr>
          </a:highlight>
          <a:latin typeface="Liberation Sans" pitchFamily="18"/>
        </a:defRPr>
      </a:lvl1pPr>
    </p:titleStyle>
    <p:bodyStyle>
      <a:lvl1pPr rtl="0" hangingPunct="0">
        <a:spcBef>
          <a:spcPts val="1417"/>
        </a:spcBef>
        <a:spcAft>
          <a:spcPts val="0"/>
        </a:spcAft>
        <a:tabLst/>
        <a:defRPr lang="it-IT" sz="3200" b="0" i="0" u="none" strike="noStrike" kern="1200" cap="none">
          <a:ln>
            <a:noFill/>
          </a:ln>
          <a:highlight>
            <a:scrgbClr r="0" g="0" b="0">
              <a:alpha val="0"/>
            </a:scrgbClr>
          </a:highlight>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Sottotitolo 1"/>
          <p:cNvSpPr txBox="1">
            <a:spLocks noGrp="1"/>
          </p:cNvSpPr>
          <p:nvPr>
            <p:ph type="subTitle" idx="4294967295"/>
          </p:nvPr>
        </p:nvSpPr>
        <p:spPr>
          <a:xfrm>
            <a:off x="388114" y="1021819"/>
            <a:ext cx="9071640" cy="4384440"/>
          </a:xfrm>
        </p:spPr>
        <p:txBody>
          <a:bodyPr anchor="ctr"/>
          <a:lstStyle/>
          <a:p>
            <a:pPr lvl="0" algn="ctr"/>
            <a:r>
              <a:rPr lang="it-IT" sz="6600" dirty="0" smtClean="0">
                <a:latin typeface="Segoe UI Variable Text Semiligh" pitchFamily="2" charset="0"/>
                <a:cs typeface="Times New Roman" panose="02020603050405020304" pitchFamily="18" charset="0"/>
              </a:rPr>
              <a:t>FOIBE</a:t>
            </a:r>
            <a:endParaRPr lang="it-IT" sz="6600" dirty="0">
              <a:latin typeface="Segoe UI Variable Text Semiligh" pitchFamily="2" charset="0"/>
              <a:cs typeface="Times New Roman" panose="02020603050405020304" pitchFamily="18" charset="0"/>
            </a:endParaRPr>
          </a:p>
        </p:txBody>
      </p:sp>
      <p:sp>
        <p:nvSpPr>
          <p:cNvPr id="3" name="CasellaDiTesto 2"/>
          <p:cNvSpPr txBox="1"/>
          <p:nvPr/>
        </p:nvSpPr>
        <p:spPr>
          <a:xfrm>
            <a:off x="265470" y="6607277"/>
            <a:ext cx="6843252" cy="646331"/>
          </a:xfrm>
          <a:prstGeom prst="rect">
            <a:avLst/>
          </a:prstGeom>
          <a:noFill/>
        </p:spPr>
        <p:txBody>
          <a:bodyPr wrap="square" rtlCol="0">
            <a:spAutoFit/>
          </a:bodyPr>
          <a:lstStyle/>
          <a:p>
            <a:r>
              <a:rPr lang="it-IT" dirty="0" smtClean="0"/>
              <a:t>GIORNO DEL RICORDO</a:t>
            </a:r>
          </a:p>
          <a:p>
            <a:r>
              <a:rPr lang="it-IT" dirty="0" smtClean="0"/>
              <a:t>10 FEBBRAIO</a:t>
            </a:r>
            <a:endParaRPr lang="it-IT"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5" name="CasellaDiTesto 4"/>
          <p:cNvSpPr txBox="1"/>
          <p:nvPr/>
        </p:nvSpPr>
        <p:spPr>
          <a:xfrm>
            <a:off x="72000" y="5504009"/>
            <a:ext cx="4532336" cy="562803"/>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it-IT" sz="1600" b="0" i="0" u="none" strike="noStrike" kern="1200" cap="none" dirty="0">
                <a:ln>
                  <a:noFill/>
                </a:ln>
                <a:latin typeface="Times New Roman" panose="02020603050405020304" pitchFamily="18" charset="0"/>
                <a:ea typeface="Noto Sans CJK SC Regular" pitchFamily="2"/>
                <a:cs typeface="Times New Roman" panose="02020603050405020304" pitchFamily="18" charset="0"/>
              </a:rPr>
              <a:t>Ricerca dei corpi nella foiba </a:t>
            </a:r>
            <a:endParaRPr lang="it-IT" sz="1600" b="0" i="0"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endParaRPr>
          </a:p>
          <a:p>
            <a:pPr marL="0" marR="0" lvl="0" indent="0" rtl="0" hangingPunct="0">
              <a:lnSpc>
                <a:spcPct val="100000"/>
              </a:lnSpc>
              <a:spcBef>
                <a:spcPts val="0"/>
              </a:spcBef>
              <a:spcAft>
                <a:spcPts val="0"/>
              </a:spcAft>
              <a:buNone/>
              <a:tabLst/>
            </a:pPr>
            <a:r>
              <a:rPr lang="it-IT" sz="1600" b="0" i="0"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rPr>
              <a:t>di </a:t>
            </a:r>
            <a:r>
              <a:rPr lang="it-IT" sz="1600" b="0" i="0" u="none" strike="noStrike" kern="1200" cap="none" dirty="0">
                <a:ln>
                  <a:noFill/>
                </a:ln>
                <a:latin typeface="Times New Roman" panose="02020603050405020304" pitchFamily="18" charset="0"/>
                <a:ea typeface="Noto Sans CJK SC Regular" pitchFamily="2"/>
                <a:cs typeface="Times New Roman" panose="02020603050405020304" pitchFamily="18" charset="0"/>
              </a:rPr>
              <a:t>Basovizza nel 1957</a:t>
            </a:r>
            <a:r>
              <a:rPr lang="it-IT" sz="1600" b="0" i="0"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rPr>
              <a:t>.</a:t>
            </a:r>
            <a:endParaRPr lang="it-IT" sz="1600" b="0" i="0" u="none" strike="noStrike" kern="1200" cap="none" dirty="0">
              <a:ln>
                <a:noFill/>
              </a:ln>
              <a:latin typeface="Times New Roman" panose="02020603050405020304" pitchFamily="18" charset="0"/>
              <a:ea typeface="Noto Sans CJK SC Regular" pitchFamily="2"/>
              <a:cs typeface="Times New Roman" panose="02020603050405020304" pitchFamily="18" charset="0"/>
            </a:endParaRPr>
          </a:p>
        </p:txBody>
      </p:sp>
      <p:sp>
        <p:nvSpPr>
          <p:cNvPr id="6" name="CasellaDiTesto 5"/>
          <p:cNvSpPr txBox="1"/>
          <p:nvPr/>
        </p:nvSpPr>
        <p:spPr>
          <a:xfrm>
            <a:off x="6736065" y="717445"/>
            <a:ext cx="2953626" cy="752407"/>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it-IT" sz="4400" b="0" i="0" u="none" strike="noStrike" kern="1200" cap="none" dirty="0" smtClean="0">
                <a:ln>
                  <a:noFill/>
                </a:ln>
                <a:latin typeface="Liberation Sans" pitchFamily="18"/>
                <a:ea typeface="Noto Sans CJK SC Regular" pitchFamily="2"/>
                <a:cs typeface="FreeSans" pitchFamily="2"/>
              </a:rPr>
              <a:t>FOIBE</a:t>
            </a:r>
            <a:endParaRPr lang="it-IT" sz="4400" b="0" i="0" u="none" strike="noStrike" kern="1200" cap="none" dirty="0">
              <a:ln>
                <a:noFill/>
              </a:ln>
              <a:latin typeface="Liberation Sans" pitchFamily="18"/>
              <a:ea typeface="Noto Sans CJK SC Regular" pitchFamily="2"/>
              <a:cs typeface="FreeSans" pitchFamily="2"/>
            </a:endParaRPr>
          </a:p>
        </p:txBody>
      </p:sp>
      <p:pic>
        <p:nvPicPr>
          <p:cNvPr id="7" name="Immagin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000" y="611557"/>
            <a:ext cx="4565536" cy="4892452"/>
          </a:xfrm>
          <a:prstGeom prst="rect">
            <a:avLst/>
          </a:prstGeom>
        </p:spPr>
      </p:pic>
      <p:sp>
        <p:nvSpPr>
          <p:cNvPr id="29698" name="AutoShape 2" descr="Cosa sono state le foibe, davver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9700" name="AutoShape 4" descr="Cosa sono state le foibe, davver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9702" name="AutoShape 6" descr="https://immagini.editorialedomani.it/version/c:ZDg2ODY3YTEtN2FhMC00:NTA2NGJl/image_92670220.webp?f=3%3A2&amp;q=0.75&amp;w=63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9704" name="AutoShape 8" descr="https://immagini.editorialedomani.it/version/c:ZDg2ODY3YTEtN2FhMC00:NTA2NGJl/image_92670220.webp?f=3%3A2&amp;q=0.75&amp;w=63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2" name="Immagine 11" descr="foibe.jpg"/>
          <p:cNvPicPr>
            <a:picLocks noChangeAspect="1"/>
          </p:cNvPicPr>
          <p:nvPr/>
        </p:nvPicPr>
        <p:blipFill>
          <a:blip r:embed="rId4" cstate="print"/>
          <a:stretch>
            <a:fillRect/>
          </a:stretch>
        </p:blipFill>
        <p:spPr>
          <a:xfrm>
            <a:off x="3893185" y="2879817"/>
            <a:ext cx="6187440" cy="436626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Sharon Ritossa – Foibe"/>
          <p:cNvPicPr>
            <a:picLocks noChangeAspect="1" noChangeArrowheads="1"/>
          </p:cNvPicPr>
          <p:nvPr/>
        </p:nvPicPr>
        <p:blipFill>
          <a:blip r:embed="rId2" cstate="print"/>
          <a:srcRect/>
          <a:stretch>
            <a:fillRect/>
          </a:stretch>
        </p:blipFill>
        <p:spPr bwMode="auto">
          <a:xfrm>
            <a:off x="510568" y="746687"/>
            <a:ext cx="7395284" cy="4090783"/>
          </a:xfrm>
          <a:prstGeom prst="rect">
            <a:avLst/>
          </a:prstGeom>
          <a:noFill/>
        </p:spPr>
      </p:pic>
      <p:pic>
        <p:nvPicPr>
          <p:cNvPr id="60420" name="Picture 4" descr="Massacri delle foibe - Wikipedia"/>
          <p:cNvPicPr>
            <a:picLocks noChangeAspect="1" noChangeArrowheads="1"/>
          </p:cNvPicPr>
          <p:nvPr/>
        </p:nvPicPr>
        <p:blipFill>
          <a:blip r:embed="rId3" cstate="print"/>
          <a:srcRect/>
          <a:stretch>
            <a:fillRect/>
          </a:stretch>
        </p:blipFill>
        <p:spPr bwMode="auto">
          <a:xfrm>
            <a:off x="6076335" y="3651353"/>
            <a:ext cx="3688567" cy="3504139"/>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86349" y="914400"/>
            <a:ext cx="7698658" cy="5262979"/>
          </a:xfrm>
          <a:prstGeom prst="rect">
            <a:avLst/>
          </a:prstGeom>
        </p:spPr>
        <p:txBody>
          <a:bodyPr wrap="square">
            <a:spAutoFit/>
          </a:bodyPr>
          <a:lstStyle/>
          <a:p>
            <a:pPr algn="just"/>
            <a:r>
              <a:rPr lang="it-IT" sz="2800" dirty="0" smtClean="0"/>
              <a:t>Le dimensioni del fenomeno Foibe hanno da sempre rappresentato un argomento molto complesso; le stime sono a volte molto discordanti e sono rese problematiche dalla natura delle fonti, tenendo presente che le autorità dei paesi appartenenti alla ex Jugoslavia solo recentemente hanno voluto collaborare alla ricostruzione storica.</a:t>
            </a:r>
          </a:p>
          <a:p>
            <a:pPr algn="just"/>
            <a:r>
              <a:rPr lang="it-IT" sz="2800" dirty="0" smtClean="0"/>
              <a:t>Ipotesi parlano di circa 600-700 vittime per il periodo del 1943 e di un ordine di grandezza generale che sta </a:t>
            </a:r>
            <a:r>
              <a:rPr lang="it-IT" sz="2800" b="1" dirty="0" smtClean="0"/>
              <a:t>tra le 4 e le 5000 vittime</a:t>
            </a:r>
            <a:r>
              <a:rPr lang="it-IT" sz="2800" dirty="0" smtClean="0"/>
              <a:t>; altre stime arrivano a conteggiare fino a </a:t>
            </a:r>
            <a:r>
              <a:rPr lang="it-IT" sz="2800" b="1" dirty="0" smtClean="0"/>
              <a:t>oltre 20000 </a:t>
            </a:r>
            <a:r>
              <a:rPr lang="it-IT" sz="2800" dirty="0" smtClean="0"/>
              <a:t>morti.</a:t>
            </a:r>
            <a:endParaRPr lang="it-IT" sz="2800" dirty="0"/>
          </a:p>
        </p:txBody>
      </p:sp>
      <p:sp>
        <p:nvSpPr>
          <p:cNvPr id="3" name="CasellaDiTesto 2"/>
          <p:cNvSpPr txBox="1"/>
          <p:nvPr/>
        </p:nvSpPr>
        <p:spPr>
          <a:xfrm>
            <a:off x="634181" y="294968"/>
            <a:ext cx="3392129" cy="369332"/>
          </a:xfrm>
          <a:prstGeom prst="rect">
            <a:avLst/>
          </a:prstGeom>
          <a:noFill/>
        </p:spPr>
        <p:txBody>
          <a:bodyPr wrap="square" rtlCol="0">
            <a:spAutoFit/>
          </a:bodyPr>
          <a:lstStyle/>
          <a:p>
            <a:r>
              <a:rPr lang="it-IT" dirty="0" smtClean="0"/>
              <a:t>LE STIME SULLE VITTIME</a:t>
            </a:r>
            <a:endParaRPr lang="it-IT"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186275" y="168944"/>
            <a:ext cx="9071640" cy="1262160"/>
          </a:xfrm>
        </p:spPr>
        <p:txBody>
          <a:bodyPr/>
          <a:lstStyle/>
          <a:p>
            <a:pPr lvl="0"/>
            <a:r>
              <a:rPr lang="it-IT" sz="3200" dirty="0" smtClean="0">
                <a:latin typeface="+mn-lt"/>
                <a:cs typeface="Times New Roman" panose="02020603050405020304" pitchFamily="18" charset="0"/>
              </a:rPr>
              <a:t>L’ESODO DALL’ISTRIA E DALLA DALMAZIA (1943-1956)</a:t>
            </a:r>
            <a:endParaRPr lang="it-IT" sz="3200" dirty="0">
              <a:latin typeface="+mn-lt"/>
              <a:cs typeface="Times New Roman" panose="02020603050405020304" pitchFamily="18" charset="0"/>
            </a:endParaRPr>
          </a:p>
        </p:txBody>
      </p:sp>
      <p:pic>
        <p:nvPicPr>
          <p:cNvPr id="4" name="Immagine 3"/>
          <p:cNvPicPr>
            <a:picLocks noChangeAspect="1"/>
          </p:cNvPicPr>
          <p:nvPr/>
        </p:nvPicPr>
        <p:blipFill>
          <a:blip r:embed="rId3" cstate="print"/>
          <a:stretch>
            <a:fillRect/>
          </a:stretch>
        </p:blipFill>
        <p:spPr>
          <a:xfrm>
            <a:off x="138859" y="3134535"/>
            <a:ext cx="4224195" cy="3477294"/>
          </a:xfrm>
          <a:prstGeom prst="rect">
            <a:avLst/>
          </a:prstGeom>
        </p:spPr>
      </p:pic>
      <p:pic>
        <p:nvPicPr>
          <p:cNvPr id="5" name="Immagine 4"/>
          <p:cNvPicPr>
            <a:picLocks noChangeAspect="1"/>
          </p:cNvPicPr>
          <p:nvPr/>
        </p:nvPicPr>
        <p:blipFill>
          <a:blip r:embed="rId4" cstate="print"/>
          <a:stretch>
            <a:fillRect/>
          </a:stretch>
        </p:blipFill>
        <p:spPr>
          <a:xfrm>
            <a:off x="5174901" y="3170875"/>
            <a:ext cx="4077249" cy="3648350"/>
          </a:xfrm>
          <a:prstGeom prst="rect">
            <a:avLst/>
          </a:prstGeom>
        </p:spPr>
      </p:pic>
      <p:sp>
        <p:nvSpPr>
          <p:cNvPr id="6" name="CasellaDiTesto 5"/>
          <p:cNvSpPr txBox="1"/>
          <p:nvPr/>
        </p:nvSpPr>
        <p:spPr>
          <a:xfrm>
            <a:off x="138860" y="6611829"/>
            <a:ext cx="4044081" cy="738664"/>
          </a:xfrm>
          <a:prstGeom prst="rect">
            <a:avLst/>
          </a:prstGeom>
          <a:noFill/>
        </p:spPr>
        <p:txBody>
          <a:bodyPr wrap="square" rtlCol="0">
            <a:spAutoFit/>
          </a:bodyPr>
          <a:lstStyle/>
          <a:p>
            <a:r>
              <a:rPr lang="it-IT" sz="1400" dirty="0">
                <a:latin typeface="Times New Roman" panose="02020603050405020304" pitchFamily="18" charset="0"/>
                <a:cs typeface="Times New Roman" panose="02020603050405020304" pitchFamily="18" charset="0"/>
              </a:rPr>
              <a:t>Una giovane esule italiana in fuga trasporta, insieme ai propri effetti personali, una bandiera tricolore, 1945</a:t>
            </a:r>
            <a:r>
              <a:rPr lang="it-IT" sz="1400" dirty="0" smtClean="0">
                <a:latin typeface="Times New Roman" panose="02020603050405020304" pitchFamily="18" charset="0"/>
                <a:cs typeface="Times New Roman" panose="02020603050405020304" pitchFamily="18" charset="0"/>
              </a:rPr>
              <a:t>.</a:t>
            </a:r>
            <a:endParaRPr lang="it-IT" sz="1400" dirty="0">
              <a:latin typeface="Times New Roman" panose="02020603050405020304" pitchFamily="18" charset="0"/>
              <a:cs typeface="Times New Roman" panose="02020603050405020304" pitchFamily="18" charset="0"/>
            </a:endParaRPr>
          </a:p>
        </p:txBody>
      </p:sp>
      <p:sp>
        <p:nvSpPr>
          <p:cNvPr id="7" name="CasellaDiTesto 6"/>
          <p:cNvSpPr txBox="1"/>
          <p:nvPr/>
        </p:nvSpPr>
        <p:spPr>
          <a:xfrm>
            <a:off x="5174901" y="6835716"/>
            <a:ext cx="3968899" cy="307777"/>
          </a:xfrm>
          <a:prstGeom prst="rect">
            <a:avLst/>
          </a:prstGeom>
          <a:noFill/>
        </p:spPr>
        <p:txBody>
          <a:bodyPr wrap="square" rtlCol="0">
            <a:spAutoFit/>
          </a:bodyPr>
          <a:lstStyle/>
          <a:p>
            <a:r>
              <a:rPr lang="it-IT" sz="1400" dirty="0">
                <a:latin typeface="Times New Roman" panose="02020603050405020304" pitchFamily="18" charset="0"/>
                <a:cs typeface="Times New Roman" panose="02020603050405020304" pitchFamily="18" charset="0"/>
              </a:rPr>
              <a:t>La nave </a:t>
            </a:r>
            <a:r>
              <a:rPr lang="it-IT" sz="1400" dirty="0" smtClean="0">
                <a:latin typeface="Times New Roman" panose="02020603050405020304" pitchFamily="18" charset="0"/>
                <a:cs typeface="Times New Roman" panose="02020603050405020304" pitchFamily="18" charset="0"/>
              </a:rPr>
              <a:t>toscana </a:t>
            </a:r>
            <a:r>
              <a:rPr lang="it-IT" sz="1400" dirty="0">
                <a:latin typeface="Times New Roman" panose="02020603050405020304" pitchFamily="18" charset="0"/>
                <a:cs typeface="Times New Roman" panose="02020603050405020304" pitchFamily="18" charset="0"/>
              </a:rPr>
              <a:t>durante l'abbandono di Pola</a:t>
            </a:r>
            <a:r>
              <a:rPr lang="it-IT" sz="1400" dirty="0" smtClean="0">
                <a:latin typeface="Times New Roman" panose="02020603050405020304" pitchFamily="18" charset="0"/>
                <a:cs typeface="Times New Roman" panose="02020603050405020304" pitchFamily="18" charset="0"/>
              </a:rPr>
              <a:t>, 1947.</a:t>
            </a:r>
            <a:endParaRPr lang="it-IT" sz="1400" dirty="0">
              <a:latin typeface="Times New Roman" panose="02020603050405020304" pitchFamily="18" charset="0"/>
              <a:cs typeface="Times New Roman" panose="02020603050405020304" pitchFamily="18" charset="0"/>
            </a:endParaRPr>
          </a:p>
        </p:txBody>
      </p:sp>
      <p:sp>
        <p:nvSpPr>
          <p:cNvPr id="8" name="Rettangolo 7"/>
          <p:cNvSpPr/>
          <p:nvPr/>
        </p:nvSpPr>
        <p:spPr>
          <a:xfrm>
            <a:off x="324465" y="1386134"/>
            <a:ext cx="9137752" cy="954107"/>
          </a:xfrm>
          <a:prstGeom prst="rect">
            <a:avLst/>
          </a:prstGeom>
        </p:spPr>
        <p:txBody>
          <a:bodyPr wrap="square">
            <a:spAutoFit/>
          </a:bodyPr>
          <a:lstStyle/>
          <a:p>
            <a:pPr algn="ctr"/>
            <a:r>
              <a:rPr lang="it-IT" sz="2800" dirty="0" smtClean="0"/>
              <a:t>Si stima che l'esodo </a:t>
            </a:r>
            <a:r>
              <a:rPr lang="it-IT" sz="2800" dirty="0" err="1" smtClean="0"/>
              <a:t>giuliano-dalmata</a:t>
            </a:r>
            <a:r>
              <a:rPr lang="it-IT" sz="2800" dirty="0" smtClean="0"/>
              <a:t> abbia interessato un numero compreso tra i 250 000 e i 350 000 italiani</a:t>
            </a:r>
            <a:endParaRPr lang="it-IT" sz="2800"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93944" y="380701"/>
            <a:ext cx="6047863" cy="2677656"/>
          </a:xfrm>
          <a:prstGeom prst="rect">
            <a:avLst/>
          </a:prstGeom>
        </p:spPr>
        <p:txBody>
          <a:bodyPr wrap="square">
            <a:spAutoFit/>
          </a:bodyPr>
          <a:lstStyle/>
          <a:p>
            <a:r>
              <a:rPr lang="it-IT" sz="2400" dirty="0" smtClean="0"/>
              <a:t>«Siamo partiti il 18 aprile 1947. Mio papà ha deciso di andare via con l’arrivo delle truppe di   Tito: ha avuto qualche diatriba e all’epoca le minacce facevano paura perché c’erano quei maledetti buchi e lì se andavi in galera sparivi e non sapevi come. Così mio papà ha deciso». (Ettore L.)</a:t>
            </a:r>
            <a:endParaRPr lang="it-IT" sz="2400" dirty="0"/>
          </a:p>
        </p:txBody>
      </p:sp>
      <p:sp>
        <p:nvSpPr>
          <p:cNvPr id="3" name="Rettangolo 2"/>
          <p:cNvSpPr/>
          <p:nvPr/>
        </p:nvSpPr>
        <p:spPr>
          <a:xfrm>
            <a:off x="2787447" y="3401577"/>
            <a:ext cx="6851752" cy="3416320"/>
          </a:xfrm>
          <a:prstGeom prst="rect">
            <a:avLst/>
          </a:prstGeom>
        </p:spPr>
        <p:txBody>
          <a:bodyPr wrap="square">
            <a:spAutoFit/>
          </a:bodyPr>
          <a:lstStyle/>
          <a:p>
            <a:r>
              <a:rPr lang="it-IT" sz="2400" dirty="0" smtClean="0"/>
              <a:t>La mia famiglia è partita nel 1948. Non volevamo andare via: Mio padre è stato partigiano e non doveva avere nessuna problematica con le forze di Tito. Poi però Tito ha cambiato l’ottica nei riguardi dei partigiani italiani, ha cominciato ad avere un certo astio, gli dava contro e molti, insomma, han cominciato a sparire. Allora a quel punto lì mio padre ha cominciato ad avere un po’ di paura e ha pensato di venire in Italia».       (Paolo P.)</a:t>
            </a:r>
            <a:endParaRPr lang="it-IT" sz="2400"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03999" y="0"/>
            <a:ext cx="9071640" cy="1262160"/>
          </a:xfrm>
        </p:spPr>
        <p:txBody>
          <a:bodyPr/>
          <a:lstStyle/>
          <a:p>
            <a:pPr lvl="0"/>
            <a:r>
              <a:rPr lang="it-IT" sz="3200" dirty="0" smtClean="0">
                <a:latin typeface="Times New Roman" panose="02020603050405020304" pitchFamily="18" charset="0"/>
                <a:cs typeface="Times New Roman" panose="02020603050405020304" pitchFamily="18" charset="0"/>
              </a:rPr>
              <a:t>IL NUOVO ASSETTO TERRITORIALE DEL SECONDO DOPOGUERRA</a:t>
            </a:r>
            <a:endParaRPr lang="it-IT" sz="3200" dirty="0">
              <a:latin typeface="Times New Roman" panose="02020603050405020304" pitchFamily="18" charset="0"/>
              <a:cs typeface="Times New Roman" panose="02020603050405020304" pitchFamily="18" charset="0"/>
            </a:endParaRPr>
          </a:p>
        </p:txBody>
      </p:sp>
      <p:sp>
        <p:nvSpPr>
          <p:cNvPr id="3" name="Segnaposto testo 2"/>
          <p:cNvSpPr txBox="1">
            <a:spLocks noGrp="1"/>
          </p:cNvSpPr>
          <p:nvPr>
            <p:ph type="body" idx="4294967295"/>
          </p:nvPr>
        </p:nvSpPr>
        <p:spPr>
          <a:xfrm>
            <a:off x="489251" y="1506000"/>
            <a:ext cx="9071640" cy="4384440"/>
          </a:xfrm>
        </p:spPr>
        <p:txBody>
          <a:bodyPr/>
          <a:lstStyle/>
          <a:p>
            <a:pPr marL="342900" lvl="0" indent="-342900">
              <a:buSzPct val="45000"/>
            </a:pPr>
            <a:r>
              <a:rPr lang="it-IT" b="1" dirty="0">
                <a:latin typeface="Times New Roman" panose="02020603050405020304" pitchFamily="18" charset="0"/>
                <a:cs typeface="Times New Roman" panose="02020603050405020304" pitchFamily="18" charset="0"/>
              </a:rPr>
              <a:t>Trattato di </a:t>
            </a:r>
            <a:r>
              <a:rPr lang="it-IT" b="1" dirty="0" smtClean="0">
                <a:latin typeface="Times New Roman" panose="02020603050405020304" pitchFamily="18" charset="0"/>
                <a:cs typeface="Times New Roman" panose="02020603050405020304" pitchFamily="18" charset="0"/>
              </a:rPr>
              <a:t>Parigi</a:t>
            </a:r>
            <a:r>
              <a:rPr lang="it-IT" dirty="0" smtClean="0">
                <a:latin typeface="Times New Roman" panose="02020603050405020304" pitchFamily="18" charset="0"/>
                <a:cs typeface="Times New Roman" panose="02020603050405020304" pitchFamily="18" charset="0"/>
              </a:rPr>
              <a:t>, </a:t>
            </a:r>
            <a:r>
              <a:rPr lang="it-IT" b="1" dirty="0" smtClean="0">
                <a:solidFill>
                  <a:srgbClr val="FF0000"/>
                </a:solidFill>
                <a:latin typeface="Times New Roman" panose="02020603050405020304" pitchFamily="18" charset="0"/>
                <a:cs typeface="Times New Roman" panose="02020603050405020304" pitchFamily="18" charset="0"/>
              </a:rPr>
              <a:t>10 febbraio1947</a:t>
            </a:r>
            <a:r>
              <a:rPr lang="it-IT" dirty="0">
                <a:latin typeface="Times New Roman" panose="02020603050405020304" pitchFamily="18" charset="0"/>
                <a:cs typeface="Times New Roman" panose="02020603050405020304" pitchFamily="18" charset="0"/>
              </a:rPr>
              <a:t>: ritorno alla sovranità jugoslava dei territori di </a:t>
            </a:r>
            <a:r>
              <a:rPr lang="it-IT" dirty="0" smtClean="0">
                <a:latin typeface="Times New Roman" panose="02020603050405020304" pitchFamily="18" charset="0"/>
                <a:cs typeface="Times New Roman" panose="02020603050405020304" pitchFamily="18" charset="0"/>
              </a:rPr>
              <a:t>confine (v. giallo)</a:t>
            </a:r>
          </a:p>
          <a:p>
            <a:pPr lvl="0">
              <a:buSzPct val="45000"/>
            </a:pPr>
            <a:endParaRPr lang="it-IT" sz="1800" dirty="0">
              <a:latin typeface="Times New Roman" panose="02020603050405020304" pitchFamily="18" charset="0"/>
              <a:cs typeface="Times New Roman" panose="02020603050405020304" pitchFamily="18" charset="0"/>
            </a:endParaRPr>
          </a:p>
        </p:txBody>
      </p:sp>
      <p:pic>
        <p:nvPicPr>
          <p:cNvPr id="25602" name="Picture 2" descr="undefined"/>
          <p:cNvPicPr>
            <a:picLocks noChangeAspect="1" noChangeArrowheads="1"/>
          </p:cNvPicPr>
          <p:nvPr/>
        </p:nvPicPr>
        <p:blipFill>
          <a:blip r:embed="rId3" cstate="print"/>
          <a:srcRect/>
          <a:stretch>
            <a:fillRect/>
          </a:stretch>
        </p:blipFill>
        <p:spPr bwMode="auto">
          <a:xfrm>
            <a:off x="2618555" y="2507226"/>
            <a:ext cx="4857750" cy="4772025"/>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lstStyle/>
          <a:p>
            <a:pPr marL="857250" lvl="0" indent="-857250"/>
            <a:r>
              <a:rPr lang="it-IT" sz="3200" dirty="0" smtClean="0">
                <a:latin typeface="Times New Roman" panose="02020603050405020304" pitchFamily="18" charset="0"/>
                <a:cs typeface="Times New Roman" panose="02020603050405020304" pitchFamily="18" charset="0"/>
              </a:rPr>
              <a:t>LE PRETESE DEL PATTO </a:t>
            </a:r>
            <a:r>
              <a:rPr lang="it-IT" sz="3200" dirty="0" err="1" smtClean="0">
                <a:latin typeface="Times New Roman" panose="02020603050405020304" pitchFamily="18" charset="0"/>
                <a:cs typeface="Times New Roman" panose="02020603050405020304" pitchFamily="18" charset="0"/>
              </a:rPr>
              <a:t>DI</a:t>
            </a:r>
            <a:r>
              <a:rPr lang="it-IT" sz="3200" dirty="0" smtClean="0">
                <a:latin typeface="Times New Roman" panose="02020603050405020304" pitchFamily="18" charset="0"/>
                <a:cs typeface="Times New Roman" panose="02020603050405020304" pitchFamily="18" charset="0"/>
              </a:rPr>
              <a:t> LONDRA</a:t>
            </a:r>
            <a:endParaRPr lang="it-IT" sz="3200" dirty="0">
              <a:latin typeface="Times New Roman" panose="02020603050405020304" pitchFamily="18" charset="0"/>
              <a:cs typeface="Times New Roman" panose="02020603050405020304" pitchFamily="18" charset="0"/>
            </a:endParaRPr>
          </a:p>
        </p:txBody>
      </p:sp>
      <p:sp>
        <p:nvSpPr>
          <p:cNvPr id="3" name="Segnaposto testo 2"/>
          <p:cNvSpPr txBox="1">
            <a:spLocks noGrp="1"/>
          </p:cNvSpPr>
          <p:nvPr>
            <p:ph type="body" idx="4294967295"/>
          </p:nvPr>
        </p:nvSpPr>
        <p:spPr/>
        <p:txBody>
          <a:bodyPr/>
          <a:lstStyle/>
          <a:p>
            <a:pPr lvl="0"/>
            <a:endParaRPr lang="it-IT" dirty="0"/>
          </a:p>
          <a:p>
            <a:pPr lvl="1">
              <a:buSzPct val="45000"/>
              <a:buFont typeface="StarSymbol"/>
              <a:buChar char="●"/>
            </a:pPr>
            <a:endParaRPr lang="it-IT" sz="2000" dirty="0" smtClean="0">
              <a:latin typeface="Times New Roman" panose="02020603050405020304" pitchFamily="18" charset="0"/>
              <a:cs typeface="Times New Roman" panose="02020603050405020304" pitchFamily="18" charset="0"/>
            </a:endParaRPr>
          </a:p>
          <a:p>
            <a:pPr lvl="0">
              <a:buSzPct val="45000"/>
            </a:pPr>
            <a:endParaRPr lang="it-IT" dirty="0"/>
          </a:p>
        </p:txBody>
      </p:sp>
      <p:pic>
        <p:nvPicPr>
          <p:cNvPr id="4" name="Immagin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96574" y="1357002"/>
            <a:ext cx="7144986" cy="559690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4037634" y="-1"/>
            <a:ext cx="6042991" cy="3001617"/>
          </a:xfrm>
        </p:spPr>
        <p:txBody>
          <a:bodyPr/>
          <a:lstStyle/>
          <a:p>
            <a:pPr lvl="0"/>
            <a:r>
              <a:rPr lang="it-IT" sz="3200" dirty="0" smtClean="0">
                <a:latin typeface="Times New Roman" panose="02020603050405020304" pitchFamily="18" charset="0"/>
                <a:cs typeface="Times New Roman" panose="02020603050405020304" pitchFamily="18" charset="0"/>
              </a:rPr>
              <a:t>ASSETTO DEL PRIMO DOPOGUERRA</a:t>
            </a:r>
            <a:endParaRPr lang="it-IT" sz="3200" dirty="0">
              <a:latin typeface="Times New Roman" panose="02020603050405020304" pitchFamily="18" charset="0"/>
              <a:cs typeface="Times New Roman" panose="02020603050405020304" pitchFamily="18" charset="0"/>
            </a:endParaRPr>
          </a:p>
        </p:txBody>
      </p:sp>
      <p:sp>
        <p:nvSpPr>
          <p:cNvPr id="4" name="CasellaDiTesto 3"/>
          <p:cNvSpPr txBox="1"/>
          <p:nvPr/>
        </p:nvSpPr>
        <p:spPr>
          <a:xfrm>
            <a:off x="442502" y="6599231"/>
            <a:ext cx="3806404" cy="769270"/>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endParaRPr lang="it-IT" sz="1800" b="0" i="0" u="none" strike="noStrike" kern="1200" cap="none" dirty="0" smtClean="0">
              <a:ln>
                <a:noFill/>
              </a:ln>
              <a:latin typeface="Liberation Sans" pitchFamily="18"/>
              <a:ea typeface="Noto Sans CJK SC Regular" pitchFamily="2"/>
              <a:cs typeface="FreeSans" pitchFamily="2"/>
            </a:endParaRPr>
          </a:p>
          <a:p>
            <a:pPr marL="0" marR="0" lvl="0" indent="0" rtl="0" hangingPunct="0">
              <a:lnSpc>
                <a:spcPct val="100000"/>
              </a:lnSpc>
              <a:spcBef>
                <a:spcPts val="0"/>
              </a:spcBef>
              <a:spcAft>
                <a:spcPts val="0"/>
              </a:spcAft>
              <a:buNone/>
              <a:tabLst/>
            </a:pPr>
            <a:r>
              <a:rPr lang="it-IT" sz="1400" b="0" i="0"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rPr>
              <a:t>Fonte</a:t>
            </a:r>
            <a:r>
              <a:rPr lang="it-IT" sz="1400" b="0" i="0" u="none" strike="noStrike" kern="1200" cap="none" dirty="0">
                <a:ln>
                  <a:noFill/>
                </a:ln>
                <a:latin typeface="Times New Roman" panose="02020603050405020304" pitchFamily="18" charset="0"/>
                <a:ea typeface="Noto Sans CJK SC Regular" pitchFamily="2"/>
                <a:cs typeface="Times New Roman" panose="02020603050405020304" pitchFamily="18" charset="0"/>
              </a:rPr>
              <a:t>: Confine orientale italiano 1920-1924, F. Cecotti, Irsrec </a:t>
            </a:r>
            <a:r>
              <a:rPr lang="it-IT" sz="1400" b="0" i="0"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rPr>
              <a:t>(FVG).</a:t>
            </a:r>
            <a:endParaRPr lang="it-IT" sz="1400" b="0" i="0" u="none" strike="noStrike" kern="1200" cap="none" dirty="0">
              <a:ln>
                <a:noFill/>
              </a:ln>
              <a:latin typeface="Times New Roman" panose="02020603050405020304" pitchFamily="18" charset="0"/>
              <a:ea typeface="Noto Sans CJK SC Regular" pitchFamily="2"/>
              <a:cs typeface="Times New Roman" panose="02020603050405020304" pitchFamily="18" charset="0"/>
            </a:endParaRPr>
          </a:p>
        </p:txBody>
      </p:sp>
      <p:sp>
        <p:nvSpPr>
          <p:cNvPr id="5" name="CasellaDiTesto 4"/>
          <p:cNvSpPr txBox="1"/>
          <p:nvPr/>
        </p:nvSpPr>
        <p:spPr>
          <a:xfrm>
            <a:off x="4793226" y="3116800"/>
            <a:ext cx="4940709" cy="4160839"/>
          </a:xfrm>
          <a:prstGeom prst="rect">
            <a:avLst/>
          </a:prstGeom>
          <a:noFill/>
          <a:ln>
            <a:noFill/>
          </a:ln>
        </p:spPr>
        <p:txBody>
          <a:bodyPr vert="horz" wrap="square" lIns="90000" tIns="45000" rIns="90000" bIns="45000" anchorCtr="0" compatLnSpc="0">
            <a:spAutoFit/>
          </a:bodyPr>
          <a:lstStyle/>
          <a:p>
            <a:pPr marL="285750" marR="0" lvl="0" indent="-285750" rtl="0" hangingPunct="0">
              <a:lnSpc>
                <a:spcPct val="100000"/>
              </a:lnSpc>
              <a:spcBef>
                <a:spcPts val="0"/>
              </a:spcBef>
              <a:spcAft>
                <a:spcPts val="0"/>
              </a:spcAft>
              <a:tabLst/>
            </a:pPr>
            <a:r>
              <a:rPr lang="it-IT" sz="4000" b="0" i="0"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rPr>
              <a:t> </a:t>
            </a:r>
            <a:r>
              <a:rPr lang="it-IT" sz="4000" b="1" i="0"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rPr>
              <a:t>1920 </a:t>
            </a:r>
            <a:r>
              <a:rPr lang="it-IT" sz="4000" b="1" i="0" u="none" strike="noStrike" kern="1200" cap="none" dirty="0">
                <a:ln>
                  <a:noFill/>
                </a:ln>
                <a:latin typeface="Times New Roman" panose="02020603050405020304" pitchFamily="18" charset="0"/>
                <a:ea typeface="Noto Sans CJK SC Regular" pitchFamily="2"/>
                <a:cs typeface="Times New Roman" panose="02020603050405020304" pitchFamily="18" charset="0"/>
              </a:rPr>
              <a:t>Trattato di Rapallo</a:t>
            </a:r>
            <a:r>
              <a:rPr lang="it-IT" sz="4000" b="0" i="0" u="none" strike="noStrike" kern="1200" cap="none" dirty="0">
                <a:ln>
                  <a:noFill/>
                </a:ln>
                <a:latin typeface="Times New Roman" panose="02020603050405020304" pitchFamily="18" charset="0"/>
                <a:ea typeface="Noto Sans CJK SC Regular" pitchFamily="2"/>
                <a:cs typeface="Times New Roman" panose="02020603050405020304" pitchFamily="18" charset="0"/>
              </a:rPr>
              <a:t>: </a:t>
            </a:r>
            <a:r>
              <a:rPr lang="it-IT" sz="4000" b="0" i="0"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rPr>
              <a:t>rinuncia </a:t>
            </a:r>
            <a:r>
              <a:rPr lang="it-IT" sz="4000" b="0" i="0" u="none" strike="noStrike" kern="1200" cap="none" dirty="0">
                <a:ln>
                  <a:noFill/>
                </a:ln>
                <a:latin typeface="Times New Roman" panose="02020603050405020304" pitchFamily="18" charset="0"/>
                <a:ea typeface="Noto Sans CJK SC Regular" pitchFamily="2"/>
                <a:cs typeface="Times New Roman" panose="02020603050405020304" pitchFamily="18" charset="0"/>
              </a:rPr>
              <a:t>alla Dalmazia </a:t>
            </a:r>
            <a:r>
              <a:rPr lang="it-IT" sz="4000" b="0" i="0"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rPr>
              <a:t>e Fiume Stato </a:t>
            </a:r>
            <a:r>
              <a:rPr lang="it-IT" sz="4000" dirty="0">
                <a:latin typeface="Times New Roman" panose="02020603050405020304" pitchFamily="18" charset="0"/>
                <a:ea typeface="Noto Sans CJK SC Regular" pitchFamily="2"/>
                <a:cs typeface="Times New Roman" panose="02020603050405020304" pitchFamily="18" charset="0"/>
              </a:rPr>
              <a:t>Libero </a:t>
            </a:r>
            <a:r>
              <a:rPr lang="it-IT" sz="4000" dirty="0" smtClean="0">
                <a:latin typeface="Times New Roman" panose="02020603050405020304" pitchFamily="18" charset="0"/>
                <a:ea typeface="Noto Sans CJK SC Regular" pitchFamily="2"/>
                <a:cs typeface="Times New Roman" panose="02020603050405020304" pitchFamily="18" charset="0"/>
              </a:rPr>
              <a:t>(1924 Fiume annessa all’Italia)</a:t>
            </a:r>
          </a:p>
          <a:p>
            <a:pPr marL="0" marR="0" lvl="0" indent="0" rtl="0" hangingPunct="0">
              <a:lnSpc>
                <a:spcPct val="100000"/>
              </a:lnSpc>
              <a:spcBef>
                <a:spcPts val="0"/>
              </a:spcBef>
              <a:spcAft>
                <a:spcPts val="0"/>
              </a:spcAft>
              <a:buNone/>
              <a:tabLst/>
            </a:pPr>
            <a:endParaRPr lang="it-IT" sz="1800" b="0" i="0"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endParaRPr>
          </a:p>
          <a:p>
            <a:pPr marL="0" marR="0" lvl="0" indent="0" rtl="0" hangingPunct="0">
              <a:lnSpc>
                <a:spcPct val="100000"/>
              </a:lnSpc>
              <a:spcBef>
                <a:spcPts val="0"/>
              </a:spcBef>
              <a:spcAft>
                <a:spcPts val="0"/>
              </a:spcAft>
              <a:buNone/>
              <a:tabLst/>
            </a:pPr>
            <a:endParaRPr lang="it-IT" sz="1800" b="0" i="0"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endParaRPr>
          </a:p>
        </p:txBody>
      </p:sp>
      <p:pic>
        <p:nvPicPr>
          <p:cNvPr id="6" name="Immagin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0561" y="120970"/>
            <a:ext cx="3684741" cy="674192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763729" y="1253613"/>
            <a:ext cx="4911213" cy="1323439"/>
          </a:xfrm>
          <a:prstGeom prst="rect">
            <a:avLst/>
          </a:prstGeom>
          <a:noFill/>
        </p:spPr>
        <p:txBody>
          <a:bodyPr wrap="square" rtlCol="0">
            <a:spAutoFit/>
          </a:bodyPr>
          <a:lstStyle/>
          <a:p>
            <a:pPr algn="ctr"/>
            <a:r>
              <a:rPr lang="it-IT" sz="4000" dirty="0" smtClean="0"/>
              <a:t>ANTISLAVISMO DEL MOVIMENTO FASCITA</a:t>
            </a:r>
            <a:endParaRPr lang="it-IT" sz="4000" dirty="0"/>
          </a:p>
        </p:txBody>
      </p:sp>
      <p:pic>
        <p:nvPicPr>
          <p:cNvPr id="1026" name="Picture 2" descr="Italianizzazione (fascismo) - Wikipedia"/>
          <p:cNvPicPr>
            <a:picLocks noChangeAspect="1" noChangeArrowheads="1"/>
          </p:cNvPicPr>
          <p:nvPr/>
        </p:nvPicPr>
        <p:blipFill>
          <a:blip r:embed="rId2" cstate="print"/>
          <a:srcRect/>
          <a:stretch>
            <a:fillRect/>
          </a:stretch>
        </p:blipFill>
        <p:spPr bwMode="auto">
          <a:xfrm>
            <a:off x="317807" y="819098"/>
            <a:ext cx="4076700" cy="5705476"/>
          </a:xfrm>
          <a:prstGeom prst="rect">
            <a:avLst/>
          </a:prstGeom>
          <a:noFill/>
        </p:spPr>
      </p:pic>
      <p:sp>
        <p:nvSpPr>
          <p:cNvPr id="4" name="Rettangolo 3"/>
          <p:cNvSpPr/>
          <p:nvPr/>
        </p:nvSpPr>
        <p:spPr>
          <a:xfrm>
            <a:off x="4746932" y="3711293"/>
            <a:ext cx="5038725" cy="923330"/>
          </a:xfrm>
          <a:prstGeom prst="rect">
            <a:avLst/>
          </a:prstGeom>
        </p:spPr>
        <p:txBody>
          <a:bodyPr>
            <a:spAutoFit/>
          </a:bodyPr>
          <a:lstStyle/>
          <a:p>
            <a:pPr>
              <a:buFont typeface="Arial" pitchFamily="34" charset="0"/>
              <a:buChar char="•"/>
            </a:pPr>
            <a:r>
              <a:rPr lang="it-IT" dirty="0" smtClean="0"/>
              <a:t> Fuga di molti slavi nelle zone occupate dagli italiani</a:t>
            </a:r>
          </a:p>
          <a:p>
            <a:pPr>
              <a:buFont typeface="Arial" pitchFamily="34" charset="0"/>
              <a:buChar char="•"/>
            </a:pPr>
            <a:r>
              <a:rPr lang="it-IT" dirty="0" smtClean="0"/>
              <a:t> Nascita di un forte sentimento anti-italiano</a:t>
            </a:r>
            <a:endParaRPr lang="it-IT"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lstStyle/>
          <a:p>
            <a:pPr lvl="0"/>
            <a:r>
              <a:rPr lang="it-IT" sz="3200" dirty="0" smtClean="0">
                <a:latin typeface="Times New Roman" panose="02020603050405020304" pitchFamily="18" charset="0"/>
                <a:cs typeface="Times New Roman" panose="02020603050405020304" pitchFamily="18" charset="0"/>
              </a:rPr>
              <a:t>LA SECONDA GUERRA MONDIALE</a:t>
            </a:r>
            <a:endParaRPr lang="it-IT" sz="3200" dirty="0">
              <a:latin typeface="Times New Roman" panose="02020603050405020304" pitchFamily="18" charset="0"/>
              <a:cs typeface="Times New Roman" panose="02020603050405020304" pitchFamily="18" charset="0"/>
            </a:endParaRPr>
          </a:p>
        </p:txBody>
      </p:sp>
      <p:sp>
        <p:nvSpPr>
          <p:cNvPr id="5" name="CasellaDiTesto 4"/>
          <p:cNvSpPr txBox="1"/>
          <p:nvPr/>
        </p:nvSpPr>
        <p:spPr>
          <a:xfrm>
            <a:off x="6013175" y="1563480"/>
            <a:ext cx="3916487" cy="3806833"/>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endParaRPr lang="it-IT" sz="3600" b="0" i="0" u="none" strike="noStrike" kern="1200" cap="none" dirty="0">
              <a:ln>
                <a:noFill/>
              </a:ln>
              <a:latin typeface="Times New Roman" panose="02020603050405020304" pitchFamily="18" charset="0"/>
              <a:ea typeface="Noto Sans CJK SC Regular" pitchFamily="2"/>
              <a:cs typeface="Times New Roman" panose="02020603050405020304" pitchFamily="18" charset="0"/>
            </a:endParaRPr>
          </a:p>
          <a:p>
            <a:pPr marL="285750" lvl="0" indent="-285750" hangingPunct="0">
              <a:buSzPct val="45000"/>
            </a:pPr>
            <a:r>
              <a:rPr lang="it-IT" sz="3600" dirty="0" smtClean="0">
                <a:latin typeface="Times New Roman" panose="02020603050405020304" pitchFamily="18" charset="0"/>
                <a:ea typeface="Noto Sans CJK SC Regular" pitchFamily="2"/>
                <a:cs typeface="Times New Roman" panose="02020603050405020304" pitchFamily="18" charset="0"/>
              </a:rPr>
              <a:t>      1941: aggressione dell’Asse alla Jugoslavia e ripartizione tra i vincitori</a:t>
            </a:r>
            <a:endParaRPr lang="it-IT" sz="3600" b="0" i="0" u="none" strike="noStrike" kern="1200" cap="none" dirty="0">
              <a:ln>
                <a:noFill/>
              </a:ln>
              <a:latin typeface="Times New Roman" panose="02020603050405020304" pitchFamily="18" charset="0"/>
              <a:ea typeface="Noto Sans CJK SC Regular" pitchFamily="2"/>
              <a:cs typeface="Times New Roman" panose="02020603050405020304" pitchFamily="18" charset="0"/>
            </a:endParaRPr>
          </a:p>
        </p:txBody>
      </p:sp>
      <p:pic>
        <p:nvPicPr>
          <p:cNvPr id="39938" name="Picture 2" descr="81 anni fa l'invasione italiana della Jugoslavia: la ferocia fascista –  Valigia Blu"/>
          <p:cNvPicPr>
            <a:picLocks noChangeAspect="1" noChangeArrowheads="1"/>
          </p:cNvPicPr>
          <p:nvPr/>
        </p:nvPicPr>
        <p:blipFill>
          <a:blip r:embed="rId3" cstate="print"/>
          <a:srcRect/>
          <a:stretch>
            <a:fillRect/>
          </a:stretch>
        </p:blipFill>
        <p:spPr bwMode="auto">
          <a:xfrm>
            <a:off x="781664" y="1293551"/>
            <a:ext cx="5004717" cy="5823671"/>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lstStyle/>
          <a:p>
            <a:pPr lvl="0"/>
            <a:r>
              <a:rPr lang="it-IT" sz="3200" dirty="0" smtClean="0">
                <a:latin typeface="Times New Roman" panose="02020603050405020304" pitchFamily="18" charset="0"/>
                <a:cs typeface="Times New Roman" panose="02020603050405020304" pitchFamily="18" charset="0"/>
              </a:rPr>
              <a:t>LE TRUPPE ITALIANE NEI TERRITORI OCCUPATI</a:t>
            </a:r>
            <a:endParaRPr lang="it-IT" sz="3200" dirty="0">
              <a:latin typeface="Times New Roman" panose="02020603050405020304" pitchFamily="18" charset="0"/>
              <a:cs typeface="Times New Roman" panose="02020603050405020304" pitchFamily="18" charset="0"/>
            </a:endParaRPr>
          </a:p>
        </p:txBody>
      </p:sp>
      <p:sp>
        <p:nvSpPr>
          <p:cNvPr id="3" name="Segnaposto testo 2"/>
          <p:cNvSpPr txBox="1">
            <a:spLocks noGrp="1"/>
          </p:cNvSpPr>
          <p:nvPr>
            <p:ph type="body" idx="4294967295"/>
          </p:nvPr>
        </p:nvSpPr>
        <p:spPr>
          <a:xfrm>
            <a:off x="1042212" y="2068600"/>
            <a:ext cx="4635917" cy="4384440"/>
          </a:xfrm>
        </p:spPr>
        <p:txBody>
          <a:bodyPr/>
          <a:lstStyle/>
          <a:p>
            <a:pPr marL="342900" lvl="0">
              <a:spcBef>
                <a:spcPts val="0"/>
              </a:spcBef>
              <a:buSzPct val="45000"/>
            </a:pPr>
            <a:r>
              <a:rPr lang="it-IT" sz="4400" dirty="0">
                <a:latin typeface="+mn-lt"/>
                <a:cs typeface="Times New Roman" panose="02020603050405020304" pitchFamily="18" charset="0"/>
              </a:rPr>
              <a:t>P</a:t>
            </a:r>
            <a:r>
              <a:rPr lang="it-IT" sz="4400" dirty="0" smtClean="0">
                <a:solidFill>
                  <a:schemeClr val="tx1"/>
                </a:solidFill>
                <a:latin typeface="+mn-lt"/>
                <a:cs typeface="Times New Roman" panose="02020603050405020304" pitchFamily="18" charset="0"/>
              </a:rPr>
              <a:t>ratiche </a:t>
            </a:r>
            <a:r>
              <a:rPr lang="it-IT" sz="4400" dirty="0">
                <a:solidFill>
                  <a:schemeClr val="tx1"/>
                </a:solidFill>
                <a:latin typeface="+mn-lt"/>
                <a:cs typeface="Times New Roman" panose="02020603050405020304" pitchFamily="18" charset="0"/>
              </a:rPr>
              <a:t>repressive estreme</a:t>
            </a:r>
            <a:r>
              <a:rPr lang="it-IT" sz="4400" dirty="0">
                <a:latin typeface="+mn-lt"/>
                <a:cs typeface="Times New Roman" panose="02020603050405020304" pitchFamily="18" charset="0"/>
              </a:rPr>
              <a:t>: </a:t>
            </a:r>
            <a:endParaRPr lang="it-IT" sz="4400" dirty="0" smtClean="0">
              <a:latin typeface="+mn-lt"/>
              <a:cs typeface="Times New Roman" panose="02020603050405020304" pitchFamily="18" charset="0"/>
            </a:endParaRPr>
          </a:p>
          <a:p>
            <a:pPr marL="342900" lvl="0">
              <a:spcBef>
                <a:spcPts val="0"/>
              </a:spcBef>
              <a:buSzPct val="45000"/>
            </a:pPr>
            <a:r>
              <a:rPr lang="it-IT" sz="4400" dirty="0" smtClean="0">
                <a:latin typeface="+mn-lt"/>
                <a:cs typeface="Times New Roman" panose="02020603050405020304" pitchFamily="18" charset="0"/>
              </a:rPr>
              <a:t>annientamento della resistenza</a:t>
            </a:r>
            <a:endParaRPr lang="it-IT" sz="4400" dirty="0">
              <a:latin typeface="+mn-lt"/>
            </a:endParaRPr>
          </a:p>
        </p:txBody>
      </p:sp>
      <p:pic>
        <p:nvPicPr>
          <p:cNvPr id="4" name="Immagin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681019" y="2102043"/>
            <a:ext cx="2358623" cy="3694154"/>
          </a:xfrm>
          <a:prstGeom prst="rect">
            <a:avLst/>
          </a:prstGeom>
        </p:spPr>
      </p:pic>
      <p:sp>
        <p:nvSpPr>
          <p:cNvPr id="5" name="CasellaDiTesto 4"/>
          <p:cNvSpPr txBox="1"/>
          <p:nvPr/>
        </p:nvSpPr>
        <p:spPr>
          <a:xfrm>
            <a:off x="6445044" y="5998246"/>
            <a:ext cx="3408661" cy="738664"/>
          </a:xfrm>
          <a:prstGeom prst="rect">
            <a:avLst/>
          </a:prstGeom>
          <a:noFill/>
        </p:spPr>
        <p:txBody>
          <a:bodyPr wrap="square" rtlCol="0">
            <a:spAutoFit/>
          </a:bodyPr>
          <a:lstStyle/>
          <a:p>
            <a:r>
              <a:rPr lang="it-IT" sz="1400" dirty="0">
                <a:latin typeface="Times New Roman" panose="02020603050405020304" pitchFamily="18" charset="0"/>
                <a:cs typeface="Times New Roman" panose="02020603050405020304" pitchFamily="18" charset="0"/>
              </a:rPr>
              <a:t>Prigionieri uccisi nel periodo </a:t>
            </a:r>
            <a:r>
              <a:rPr lang="it-IT" sz="1400" dirty="0" smtClean="0">
                <a:latin typeface="Times New Roman" panose="02020603050405020304" pitchFamily="18" charset="0"/>
                <a:cs typeface="Times New Roman" panose="02020603050405020304" pitchFamily="18" charset="0"/>
              </a:rPr>
              <a:t>(cadaveri </a:t>
            </a:r>
            <a:r>
              <a:rPr lang="it-IT" sz="1400" dirty="0">
                <a:latin typeface="Times New Roman" panose="02020603050405020304" pitchFamily="18" charset="0"/>
                <a:cs typeface="Times New Roman" panose="02020603050405020304" pitchFamily="18" charset="0"/>
              </a:rPr>
              <a:t>di partigiani del III Battaglione della Brigata </a:t>
            </a:r>
            <a:r>
              <a:rPr lang="it-IT" sz="1400" dirty="0" smtClean="0">
                <a:latin typeface="Times New Roman" panose="02020603050405020304" pitchFamily="18" charset="0"/>
                <a:cs typeface="Times New Roman" panose="02020603050405020304" pitchFamily="18" charset="0"/>
              </a:rPr>
              <a:t>Cankar, 1943).</a:t>
            </a: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lstStyle/>
          <a:p>
            <a:pPr lvl="0"/>
            <a:r>
              <a:rPr lang="it-IT" sz="3200" dirty="0">
                <a:latin typeface="Times New Roman" panose="02020603050405020304" pitchFamily="18" charset="0"/>
                <a:cs typeface="Times New Roman" panose="02020603050405020304" pitchFamily="18" charset="0"/>
              </a:rPr>
              <a:t>La Circolare 3C del generale Mario Roatta</a:t>
            </a:r>
          </a:p>
        </p:txBody>
      </p:sp>
      <p:sp>
        <p:nvSpPr>
          <p:cNvPr id="4" name="CasellaDiTesto 3"/>
          <p:cNvSpPr txBox="1"/>
          <p:nvPr/>
        </p:nvSpPr>
        <p:spPr>
          <a:xfrm>
            <a:off x="4218937" y="2244288"/>
            <a:ext cx="5729367" cy="3836713"/>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endParaRPr lang="it-IT" b="0" i="0" u="none" strike="noStrike" kern="1200" cap="none" dirty="0">
              <a:ln>
                <a:noFill/>
              </a:ln>
              <a:latin typeface="Liberation Sans" pitchFamily="18"/>
              <a:ea typeface="Noto Sans CJK SC Regular" pitchFamily="2"/>
              <a:cs typeface="FreeSans" pitchFamily="2"/>
            </a:endParaRPr>
          </a:p>
          <a:p>
            <a:pPr marL="342900" marR="0" lvl="0" indent="-342900" rtl="0" hangingPunct="0">
              <a:lnSpc>
                <a:spcPct val="100000"/>
              </a:lnSpc>
              <a:spcBef>
                <a:spcPts val="0"/>
              </a:spcBef>
              <a:spcAft>
                <a:spcPts val="0"/>
              </a:spcAft>
              <a:buFont typeface="Wingdings" panose="05000000000000000000" pitchFamily="2" charset="2"/>
              <a:buChar char="§"/>
              <a:tabLst/>
            </a:pPr>
            <a:r>
              <a:rPr lang="it-IT" dirty="0" smtClean="0">
                <a:solidFill>
                  <a:srgbClr val="FF0000"/>
                </a:solidFill>
                <a:latin typeface="Times New Roman" panose="02020603050405020304" pitchFamily="18" charset="0"/>
                <a:ea typeface="Noto Sans CJK SC Regular" pitchFamily="2"/>
                <a:cs typeface="Times New Roman" panose="02020603050405020304" pitchFamily="18" charset="0"/>
              </a:rPr>
              <a:t>«</a:t>
            </a:r>
            <a:r>
              <a:rPr lang="it-IT" b="0" i="1" u="none" strike="noStrike" kern="1200" cap="none" dirty="0" smtClean="0">
                <a:ln>
                  <a:noFill/>
                </a:ln>
                <a:solidFill>
                  <a:srgbClr val="FF0000"/>
                </a:solidFill>
                <a:latin typeface="Times New Roman" panose="02020603050405020304" pitchFamily="18" charset="0"/>
                <a:ea typeface="Noto Sans CJK SC Regular" pitchFamily="2"/>
                <a:cs typeface="Times New Roman" panose="02020603050405020304" pitchFamily="18" charset="0"/>
              </a:rPr>
              <a:t>Non </a:t>
            </a:r>
            <a:r>
              <a:rPr lang="it-IT" b="0" i="1" u="none" strike="noStrike" kern="1200" cap="none" dirty="0">
                <a:ln>
                  <a:noFill/>
                </a:ln>
                <a:solidFill>
                  <a:srgbClr val="FF0000"/>
                </a:solidFill>
                <a:latin typeface="Times New Roman" panose="02020603050405020304" pitchFamily="18" charset="0"/>
                <a:ea typeface="Noto Sans CJK SC Regular" pitchFamily="2"/>
                <a:cs typeface="Times New Roman" panose="02020603050405020304" pitchFamily="18" charset="0"/>
              </a:rPr>
              <a:t>occhio per occhio e dente per dente! </a:t>
            </a:r>
            <a:endParaRPr lang="it-IT" b="0" i="1" u="none" strike="noStrike" kern="1200" cap="none" dirty="0" smtClean="0">
              <a:ln>
                <a:noFill/>
              </a:ln>
              <a:solidFill>
                <a:srgbClr val="FF0000"/>
              </a:solidFill>
              <a:latin typeface="Times New Roman" panose="02020603050405020304" pitchFamily="18" charset="0"/>
              <a:ea typeface="Noto Sans CJK SC Regular" pitchFamily="2"/>
              <a:cs typeface="Times New Roman" panose="02020603050405020304" pitchFamily="18" charset="0"/>
            </a:endParaRPr>
          </a:p>
          <a:p>
            <a:pPr marR="0" lvl="0" rtl="0" hangingPunct="0">
              <a:lnSpc>
                <a:spcPct val="100000"/>
              </a:lnSpc>
              <a:spcBef>
                <a:spcPts val="0"/>
              </a:spcBef>
              <a:spcAft>
                <a:spcPts val="0"/>
              </a:spcAft>
              <a:tabLst/>
            </a:pPr>
            <a:r>
              <a:rPr lang="it-IT" b="0" i="1" u="none" strike="noStrike" kern="1200" cap="none" dirty="0" smtClean="0">
                <a:ln>
                  <a:noFill/>
                </a:ln>
                <a:solidFill>
                  <a:srgbClr val="FF0000"/>
                </a:solidFill>
                <a:latin typeface="Times New Roman" panose="02020603050405020304" pitchFamily="18" charset="0"/>
                <a:ea typeface="Noto Sans CJK SC Regular" pitchFamily="2"/>
                <a:cs typeface="Times New Roman" panose="02020603050405020304" pitchFamily="18" charset="0"/>
              </a:rPr>
              <a:t>     Piuttosto </a:t>
            </a:r>
            <a:r>
              <a:rPr lang="it-IT" b="0" i="1" u="none" strike="noStrike" kern="1200" cap="none" dirty="0">
                <a:ln>
                  <a:noFill/>
                </a:ln>
                <a:solidFill>
                  <a:srgbClr val="FF0000"/>
                </a:solidFill>
                <a:latin typeface="Times New Roman" panose="02020603050405020304" pitchFamily="18" charset="0"/>
                <a:ea typeface="Noto Sans CJK SC Regular" pitchFamily="2"/>
                <a:cs typeface="Times New Roman" panose="02020603050405020304" pitchFamily="18" charset="0"/>
              </a:rPr>
              <a:t>una testa per ogni </a:t>
            </a:r>
            <a:r>
              <a:rPr lang="it-IT" b="0" i="1" u="none" strike="noStrike" kern="1200" cap="none" dirty="0" smtClean="0">
                <a:ln>
                  <a:noFill/>
                </a:ln>
                <a:solidFill>
                  <a:srgbClr val="FF0000"/>
                </a:solidFill>
                <a:latin typeface="Times New Roman" panose="02020603050405020304" pitchFamily="18" charset="0"/>
                <a:ea typeface="Noto Sans CJK SC Regular" pitchFamily="2"/>
                <a:cs typeface="Times New Roman" panose="02020603050405020304" pitchFamily="18" charset="0"/>
              </a:rPr>
              <a:t>dente</a:t>
            </a:r>
            <a:r>
              <a:rPr lang="it-IT" dirty="0" smtClean="0">
                <a:solidFill>
                  <a:srgbClr val="FF0000"/>
                </a:solidFill>
                <a:latin typeface="Times New Roman" panose="02020603050405020304" pitchFamily="18" charset="0"/>
                <a:ea typeface="Noto Sans CJK SC Regular" pitchFamily="2"/>
                <a:cs typeface="Times New Roman" panose="02020603050405020304" pitchFamily="18" charset="0"/>
              </a:rPr>
              <a:t>»</a:t>
            </a:r>
            <a:endParaRPr lang="it-IT" b="0" i="0" u="none" strike="noStrike" kern="1200" cap="none" dirty="0" smtClean="0">
              <a:ln>
                <a:noFill/>
              </a:ln>
              <a:solidFill>
                <a:srgbClr val="FF0000"/>
              </a:solidFill>
              <a:latin typeface="Times New Roman" panose="02020603050405020304" pitchFamily="18" charset="0"/>
              <a:ea typeface="Noto Sans CJK SC Regular" pitchFamily="2"/>
              <a:cs typeface="Times New Roman" panose="02020603050405020304" pitchFamily="18" charset="0"/>
            </a:endParaRPr>
          </a:p>
          <a:p>
            <a:pPr marR="0" lvl="0" rtl="0" hangingPunct="0">
              <a:lnSpc>
                <a:spcPct val="100000"/>
              </a:lnSpc>
              <a:spcBef>
                <a:spcPts val="0"/>
              </a:spcBef>
              <a:spcAft>
                <a:spcPts val="0"/>
              </a:spcAft>
              <a:tabLst/>
            </a:pPr>
            <a:endParaRPr lang="it-IT" b="0" i="0"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endParaRPr>
          </a:p>
          <a:p>
            <a:pPr marL="342900" marR="0" lvl="0" indent="-342900" rtl="0" hangingPunct="0">
              <a:lnSpc>
                <a:spcPct val="100000"/>
              </a:lnSpc>
              <a:spcBef>
                <a:spcPts val="0"/>
              </a:spcBef>
              <a:spcAft>
                <a:spcPts val="0"/>
              </a:spcAft>
              <a:buFont typeface="Wingdings" panose="05000000000000000000" pitchFamily="2" charset="2"/>
              <a:buChar char="§"/>
              <a:tabLst/>
            </a:pPr>
            <a:r>
              <a:rPr lang="it-IT" b="0" i="0"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rPr>
              <a:t>catture </a:t>
            </a:r>
            <a:r>
              <a:rPr lang="it-IT" b="0" i="0" u="none" strike="noStrike" kern="1200" cap="none" dirty="0">
                <a:ln>
                  <a:noFill/>
                </a:ln>
                <a:latin typeface="Times New Roman" panose="02020603050405020304" pitchFamily="18" charset="0"/>
                <a:ea typeface="Noto Sans CJK SC Regular" pitchFamily="2"/>
                <a:cs typeface="Times New Roman" panose="02020603050405020304" pitchFamily="18" charset="0"/>
              </a:rPr>
              <a:t>di ostaggi, rappresaglie </a:t>
            </a:r>
            <a:r>
              <a:rPr lang="it-IT" b="0" i="0"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rPr>
              <a:t>sulla popolazione, </a:t>
            </a:r>
          </a:p>
          <a:p>
            <a:pPr marR="0" lvl="0" rtl="0" hangingPunct="0">
              <a:lnSpc>
                <a:spcPct val="100000"/>
              </a:lnSpc>
              <a:spcBef>
                <a:spcPts val="0"/>
              </a:spcBef>
              <a:spcAft>
                <a:spcPts val="0"/>
              </a:spcAft>
              <a:tabLst/>
            </a:pPr>
            <a:r>
              <a:rPr lang="it-IT" dirty="0" smtClean="0">
                <a:latin typeface="Times New Roman" panose="02020603050405020304" pitchFamily="18" charset="0"/>
                <a:ea typeface="Noto Sans CJK SC Regular" pitchFamily="2"/>
                <a:cs typeface="Times New Roman" panose="02020603050405020304" pitchFamily="18" charset="0"/>
              </a:rPr>
              <a:t>      </a:t>
            </a:r>
            <a:r>
              <a:rPr lang="it-IT" b="0" i="0"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rPr>
              <a:t>esecuzioni </a:t>
            </a:r>
            <a:r>
              <a:rPr lang="it-IT" b="0" i="0" u="none" strike="noStrike" kern="1200" cap="none" dirty="0">
                <a:ln>
                  <a:noFill/>
                </a:ln>
                <a:latin typeface="Times New Roman" panose="02020603050405020304" pitchFamily="18" charset="0"/>
                <a:ea typeface="Noto Sans CJK SC Regular" pitchFamily="2"/>
                <a:cs typeface="Times New Roman" panose="02020603050405020304" pitchFamily="18" charset="0"/>
              </a:rPr>
              <a:t>sommarie, </a:t>
            </a:r>
            <a:r>
              <a:rPr lang="it-IT" b="0" i="0"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rPr>
              <a:t>distruzione </a:t>
            </a:r>
            <a:r>
              <a:rPr lang="it-IT" b="0" i="0" u="none" strike="noStrike" kern="1200" cap="none" dirty="0">
                <a:ln>
                  <a:noFill/>
                </a:ln>
                <a:latin typeface="Times New Roman" panose="02020603050405020304" pitchFamily="18" charset="0"/>
                <a:ea typeface="Noto Sans CJK SC Regular" pitchFamily="2"/>
                <a:cs typeface="Times New Roman" panose="02020603050405020304" pitchFamily="18" charset="0"/>
              </a:rPr>
              <a:t>di paesi, politica </a:t>
            </a:r>
            <a:endParaRPr lang="it-IT" b="0" i="0"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endParaRPr>
          </a:p>
          <a:p>
            <a:pPr marR="0" lvl="0" rtl="0" hangingPunct="0">
              <a:lnSpc>
                <a:spcPct val="100000"/>
              </a:lnSpc>
              <a:spcBef>
                <a:spcPts val="0"/>
              </a:spcBef>
              <a:spcAft>
                <a:spcPts val="0"/>
              </a:spcAft>
              <a:tabLst/>
            </a:pPr>
            <a:r>
              <a:rPr lang="it-IT" dirty="0">
                <a:latin typeface="Times New Roman" panose="02020603050405020304" pitchFamily="18" charset="0"/>
                <a:ea typeface="Noto Sans CJK SC Regular" pitchFamily="2"/>
                <a:cs typeface="Times New Roman" panose="02020603050405020304" pitchFamily="18" charset="0"/>
              </a:rPr>
              <a:t> </a:t>
            </a:r>
            <a:r>
              <a:rPr lang="it-IT" dirty="0" smtClean="0">
                <a:latin typeface="Times New Roman" panose="02020603050405020304" pitchFamily="18" charset="0"/>
                <a:ea typeface="Noto Sans CJK SC Regular" pitchFamily="2"/>
                <a:cs typeface="Times New Roman" panose="02020603050405020304" pitchFamily="18" charset="0"/>
              </a:rPr>
              <a:t>     </a:t>
            </a:r>
            <a:r>
              <a:rPr lang="it-IT" b="0" i="0"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rPr>
              <a:t>della </a:t>
            </a:r>
            <a:r>
              <a:rPr lang="it-IT" b="0" i="0" u="none" strike="noStrike" kern="1200" cap="none" dirty="0">
                <a:ln>
                  <a:noFill/>
                </a:ln>
                <a:latin typeface="Times New Roman" panose="02020603050405020304" pitchFamily="18" charset="0"/>
                <a:ea typeface="Noto Sans CJK SC Regular" pitchFamily="2"/>
                <a:cs typeface="Times New Roman" panose="02020603050405020304" pitchFamily="18" charset="0"/>
              </a:rPr>
              <a:t>“terra bruciata</a:t>
            </a:r>
            <a:r>
              <a:rPr lang="it-IT" b="0" i="0"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rPr>
              <a:t>”</a:t>
            </a:r>
            <a:endParaRPr lang="it-IT" b="0" i="0" u="none" strike="noStrike" kern="1200" cap="none" dirty="0">
              <a:ln>
                <a:noFill/>
              </a:ln>
              <a:latin typeface="Times New Roman" panose="02020603050405020304" pitchFamily="18" charset="0"/>
              <a:ea typeface="Noto Sans CJK SC Regular" pitchFamily="2"/>
              <a:cs typeface="Times New Roman" panose="02020603050405020304" pitchFamily="18" charset="0"/>
            </a:endParaRPr>
          </a:p>
          <a:p>
            <a:pPr marL="0" marR="0" lvl="0" indent="0" rtl="0" hangingPunct="0">
              <a:lnSpc>
                <a:spcPct val="100000"/>
              </a:lnSpc>
              <a:spcBef>
                <a:spcPts val="0"/>
              </a:spcBef>
              <a:spcAft>
                <a:spcPts val="0"/>
              </a:spcAft>
              <a:buNone/>
              <a:tabLst/>
            </a:pPr>
            <a:endParaRPr lang="it-IT" b="0" i="0" u="none" strike="noStrike" kern="1200" cap="none" dirty="0">
              <a:ln>
                <a:noFill/>
              </a:ln>
              <a:latin typeface="Times New Roman" panose="02020603050405020304" pitchFamily="18" charset="0"/>
              <a:ea typeface="Noto Sans CJK SC Regular" pitchFamily="2"/>
              <a:cs typeface="Times New Roman" panose="02020603050405020304" pitchFamily="18" charset="0"/>
            </a:endParaRPr>
          </a:p>
          <a:p>
            <a:pPr marL="342900" lvl="0" indent="-342900" hangingPunct="0">
              <a:buFont typeface="Wingdings" panose="05000000000000000000" pitchFamily="2" charset="2"/>
              <a:buChar char="§"/>
            </a:pPr>
            <a:r>
              <a:rPr lang="it-IT" dirty="0">
                <a:latin typeface="Times New Roman" panose="02020603050405020304" pitchFamily="18" charset="0"/>
                <a:ea typeface="Noto Sans CJK SC Regular" pitchFamily="2"/>
                <a:cs typeface="Times New Roman" panose="02020603050405020304" pitchFamily="18" charset="0"/>
              </a:rPr>
              <a:t>p</a:t>
            </a:r>
            <a:r>
              <a:rPr lang="it-IT" b="0" i="0"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rPr>
              <a:t>rofonda snazionalizzazione </a:t>
            </a:r>
            <a:r>
              <a:rPr lang="it-IT" dirty="0">
                <a:latin typeface="Times New Roman" panose="02020603050405020304" pitchFamily="18" charset="0"/>
                <a:ea typeface="Noto Sans CJK SC Regular" pitchFamily="2"/>
                <a:cs typeface="Times New Roman" panose="02020603050405020304" pitchFamily="18" charset="0"/>
              </a:rPr>
              <a:t>delle “barbare </a:t>
            </a:r>
            <a:r>
              <a:rPr lang="it-IT" b="0" i="0"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rPr>
              <a:t>popolazioni</a:t>
            </a:r>
          </a:p>
          <a:p>
            <a:pPr lvl="0" hangingPunct="0"/>
            <a:r>
              <a:rPr lang="it-IT" dirty="0">
                <a:latin typeface="Times New Roman" panose="02020603050405020304" pitchFamily="18" charset="0"/>
                <a:ea typeface="Noto Sans CJK SC Regular" pitchFamily="2"/>
                <a:cs typeface="Times New Roman" panose="02020603050405020304" pitchFamily="18" charset="0"/>
              </a:rPr>
              <a:t> </a:t>
            </a:r>
            <a:r>
              <a:rPr lang="it-IT" dirty="0" smtClean="0">
                <a:latin typeface="Times New Roman" panose="02020603050405020304" pitchFamily="18" charset="0"/>
                <a:ea typeface="Noto Sans CJK SC Regular" pitchFamily="2"/>
                <a:cs typeface="Times New Roman" panose="02020603050405020304" pitchFamily="18" charset="0"/>
              </a:rPr>
              <a:t>    </a:t>
            </a:r>
            <a:r>
              <a:rPr lang="it-IT" dirty="0">
                <a:latin typeface="Times New Roman" panose="02020603050405020304" pitchFamily="18" charset="0"/>
                <a:ea typeface="Noto Sans CJK SC Regular" pitchFamily="2"/>
                <a:cs typeface="Times New Roman" panose="02020603050405020304" pitchFamily="18" charset="0"/>
              </a:rPr>
              <a:t> slave”: </a:t>
            </a:r>
            <a:r>
              <a:rPr lang="it-IT" dirty="0" smtClean="0">
                <a:latin typeface="Times New Roman" panose="02020603050405020304" pitchFamily="18" charset="0"/>
                <a:ea typeface="Noto Sans CJK SC Regular" pitchFamily="2"/>
                <a:cs typeface="Times New Roman" panose="02020603050405020304" pitchFamily="18" charset="0"/>
              </a:rPr>
              <a:t>«</a:t>
            </a:r>
            <a:r>
              <a:rPr lang="it-IT" b="0" i="1"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rPr>
              <a:t>Se </a:t>
            </a:r>
            <a:r>
              <a:rPr lang="it-IT" b="0" i="1" u="none" strike="noStrike" kern="1200" cap="none" dirty="0">
                <a:ln>
                  <a:noFill/>
                </a:ln>
                <a:latin typeface="Times New Roman" panose="02020603050405020304" pitchFamily="18" charset="0"/>
                <a:ea typeface="Noto Sans CJK SC Regular" pitchFamily="2"/>
                <a:cs typeface="Times New Roman" panose="02020603050405020304" pitchFamily="18" charset="0"/>
              </a:rPr>
              <a:t>necessario, non </a:t>
            </a:r>
            <a:r>
              <a:rPr lang="it-IT" b="0" i="1"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rPr>
              <a:t>rifuggire </a:t>
            </a:r>
            <a:r>
              <a:rPr lang="it-IT" b="0" i="1" u="none" strike="noStrike" kern="1200" cap="none" dirty="0">
                <a:ln>
                  <a:noFill/>
                </a:ln>
                <a:latin typeface="Times New Roman" panose="02020603050405020304" pitchFamily="18" charset="0"/>
                <a:ea typeface="Noto Sans CJK SC Regular" pitchFamily="2"/>
                <a:cs typeface="Times New Roman" panose="02020603050405020304" pitchFamily="18" charset="0"/>
              </a:rPr>
              <a:t>da usare </a:t>
            </a:r>
            <a:r>
              <a:rPr lang="it-IT" b="0" i="1"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rPr>
              <a:t>crudeltà. </a:t>
            </a:r>
          </a:p>
          <a:p>
            <a:pPr marR="0" lvl="0" rtl="0" hangingPunct="0">
              <a:lnSpc>
                <a:spcPct val="100000"/>
              </a:lnSpc>
              <a:spcBef>
                <a:spcPts val="0"/>
              </a:spcBef>
              <a:spcAft>
                <a:spcPts val="0"/>
              </a:spcAft>
              <a:tabLst/>
            </a:pPr>
            <a:r>
              <a:rPr lang="it-IT" i="1" dirty="0">
                <a:latin typeface="Times New Roman" panose="02020603050405020304" pitchFamily="18" charset="0"/>
                <a:ea typeface="Noto Sans CJK SC Regular" pitchFamily="2"/>
                <a:cs typeface="Times New Roman" panose="02020603050405020304" pitchFamily="18" charset="0"/>
              </a:rPr>
              <a:t> </a:t>
            </a:r>
            <a:r>
              <a:rPr lang="it-IT" i="1" dirty="0" smtClean="0">
                <a:latin typeface="Times New Roman" panose="02020603050405020304" pitchFamily="18" charset="0"/>
                <a:ea typeface="Noto Sans CJK SC Regular" pitchFamily="2"/>
                <a:cs typeface="Times New Roman" panose="02020603050405020304" pitchFamily="18" charset="0"/>
              </a:rPr>
              <a:t>     </a:t>
            </a:r>
            <a:r>
              <a:rPr lang="it-IT" b="0" i="1"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rPr>
              <a:t>Deve </a:t>
            </a:r>
            <a:r>
              <a:rPr lang="it-IT" b="0" i="1" u="none" strike="noStrike" kern="1200" cap="none" dirty="0">
                <a:ln>
                  <a:noFill/>
                </a:ln>
                <a:latin typeface="Times New Roman" panose="02020603050405020304" pitchFamily="18" charset="0"/>
                <a:ea typeface="Noto Sans CJK SC Regular" pitchFamily="2"/>
                <a:cs typeface="Times New Roman" panose="02020603050405020304" pitchFamily="18" charset="0"/>
              </a:rPr>
              <a:t>essere una </a:t>
            </a:r>
            <a:r>
              <a:rPr lang="it-IT" b="0" i="1"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rPr>
              <a:t>pulizia</a:t>
            </a:r>
            <a:r>
              <a:rPr lang="it-IT" i="1" dirty="0" smtClean="0">
                <a:latin typeface="Times New Roman" panose="02020603050405020304" pitchFamily="18" charset="0"/>
                <a:ea typeface="Noto Sans CJK SC Regular" pitchFamily="2"/>
                <a:cs typeface="Times New Roman" panose="02020603050405020304" pitchFamily="18" charset="0"/>
              </a:rPr>
              <a:t> </a:t>
            </a:r>
            <a:r>
              <a:rPr lang="it-IT" b="0" i="1"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rPr>
              <a:t>completa</a:t>
            </a:r>
            <a:r>
              <a:rPr lang="it-IT" b="0" i="1" u="none" strike="noStrike" kern="1200" cap="none" dirty="0">
                <a:ln>
                  <a:noFill/>
                </a:ln>
                <a:latin typeface="Times New Roman" panose="02020603050405020304" pitchFamily="18" charset="0"/>
                <a:ea typeface="Noto Sans CJK SC Regular" pitchFamily="2"/>
                <a:cs typeface="Times New Roman" panose="02020603050405020304" pitchFamily="18" charset="0"/>
              </a:rPr>
              <a:t>. </a:t>
            </a:r>
            <a:r>
              <a:rPr lang="it-IT" b="0" i="1"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rPr>
              <a:t>Abbiamo bisogno di </a:t>
            </a:r>
          </a:p>
          <a:p>
            <a:pPr marR="0" lvl="0" rtl="0" hangingPunct="0">
              <a:lnSpc>
                <a:spcPct val="100000"/>
              </a:lnSpc>
              <a:spcBef>
                <a:spcPts val="0"/>
              </a:spcBef>
              <a:spcAft>
                <a:spcPts val="0"/>
              </a:spcAft>
              <a:tabLst/>
            </a:pPr>
            <a:r>
              <a:rPr lang="it-IT" i="1" dirty="0">
                <a:latin typeface="Times New Roman" panose="02020603050405020304" pitchFamily="18" charset="0"/>
                <a:ea typeface="Noto Sans CJK SC Regular" pitchFamily="2"/>
                <a:cs typeface="Times New Roman" panose="02020603050405020304" pitchFamily="18" charset="0"/>
              </a:rPr>
              <a:t> </a:t>
            </a:r>
            <a:r>
              <a:rPr lang="it-IT" i="1" dirty="0" smtClean="0">
                <a:latin typeface="Times New Roman" panose="02020603050405020304" pitchFamily="18" charset="0"/>
                <a:ea typeface="Noto Sans CJK SC Regular" pitchFamily="2"/>
                <a:cs typeface="Times New Roman" panose="02020603050405020304" pitchFamily="18" charset="0"/>
              </a:rPr>
              <a:t>     </a:t>
            </a:r>
            <a:r>
              <a:rPr lang="it-IT" b="0" i="1"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rPr>
              <a:t>internare tutti gli abitanti e mettere le famiglie</a:t>
            </a:r>
            <a:r>
              <a:rPr lang="it-IT" i="1" dirty="0" smtClean="0">
                <a:latin typeface="Times New Roman" panose="02020603050405020304" pitchFamily="18" charset="0"/>
                <a:ea typeface="Noto Sans CJK SC Regular" pitchFamily="2"/>
                <a:cs typeface="Times New Roman" panose="02020603050405020304" pitchFamily="18" charset="0"/>
              </a:rPr>
              <a:t> </a:t>
            </a:r>
            <a:r>
              <a:rPr lang="it-IT" b="0" i="1"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rPr>
              <a:t>italiane </a:t>
            </a:r>
          </a:p>
          <a:p>
            <a:pPr marR="0" lvl="0" rtl="0" hangingPunct="0">
              <a:lnSpc>
                <a:spcPct val="100000"/>
              </a:lnSpc>
              <a:spcBef>
                <a:spcPts val="0"/>
              </a:spcBef>
              <a:spcAft>
                <a:spcPts val="0"/>
              </a:spcAft>
              <a:tabLst/>
            </a:pPr>
            <a:r>
              <a:rPr lang="it-IT" i="1" dirty="0">
                <a:latin typeface="Times New Roman" panose="02020603050405020304" pitchFamily="18" charset="0"/>
                <a:ea typeface="Noto Sans CJK SC Regular" pitchFamily="2"/>
                <a:cs typeface="Times New Roman" panose="02020603050405020304" pitchFamily="18" charset="0"/>
              </a:rPr>
              <a:t> </a:t>
            </a:r>
            <a:r>
              <a:rPr lang="it-IT" i="1" dirty="0" smtClean="0">
                <a:latin typeface="Times New Roman" panose="02020603050405020304" pitchFamily="18" charset="0"/>
                <a:ea typeface="Noto Sans CJK SC Regular" pitchFamily="2"/>
                <a:cs typeface="Times New Roman" panose="02020603050405020304" pitchFamily="18" charset="0"/>
              </a:rPr>
              <a:t>     </a:t>
            </a:r>
            <a:r>
              <a:rPr lang="it-IT" b="0" i="1"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rPr>
              <a:t>al loro posto</a:t>
            </a:r>
            <a:r>
              <a:rPr lang="it-IT" dirty="0" smtClean="0">
                <a:latin typeface="Times New Roman" panose="02020603050405020304" pitchFamily="18" charset="0"/>
                <a:ea typeface="Noto Sans CJK SC Regular" pitchFamily="2"/>
                <a:cs typeface="Times New Roman" panose="02020603050405020304" pitchFamily="18" charset="0"/>
              </a:rPr>
              <a:t>»</a:t>
            </a:r>
            <a:r>
              <a:rPr lang="it-IT" b="0" i="0" u="none" strike="noStrike" kern="1200" cap="none" dirty="0" smtClean="0">
                <a:ln>
                  <a:noFill/>
                </a:ln>
                <a:latin typeface="Times New Roman" panose="02020603050405020304" pitchFamily="18" charset="0"/>
                <a:ea typeface="Noto Sans CJK SC Regular" pitchFamily="2"/>
                <a:cs typeface="Times New Roman" panose="02020603050405020304" pitchFamily="18" charset="0"/>
              </a:rPr>
              <a:t>.</a:t>
            </a:r>
          </a:p>
          <a:p>
            <a:pPr marL="0" marR="0" lvl="0" indent="0" rtl="0" hangingPunct="0">
              <a:lnSpc>
                <a:spcPct val="100000"/>
              </a:lnSpc>
              <a:spcBef>
                <a:spcPts val="0"/>
              </a:spcBef>
              <a:spcAft>
                <a:spcPts val="0"/>
              </a:spcAft>
              <a:buNone/>
              <a:tabLst/>
            </a:pPr>
            <a:endParaRPr lang="it-IT" sz="2000" b="0" i="0" u="none" strike="noStrike" kern="1200" cap="none" dirty="0">
              <a:ln>
                <a:noFill/>
              </a:ln>
              <a:latin typeface="Times New Roman" panose="02020603050405020304" pitchFamily="18" charset="0"/>
              <a:ea typeface="Noto Sans CJK SC Regular" pitchFamily="2"/>
              <a:cs typeface="Times New Roman" panose="02020603050405020304" pitchFamily="18" charset="0"/>
            </a:endParaRPr>
          </a:p>
        </p:txBody>
      </p:sp>
      <p:pic>
        <p:nvPicPr>
          <p:cNvPr id="5" name="Immagin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1586" y="1633204"/>
            <a:ext cx="3422650" cy="505888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lstStyle/>
          <a:p>
            <a:pPr lvl="0"/>
            <a:r>
              <a:rPr lang="it-IT" sz="3200" dirty="0" smtClean="0">
                <a:latin typeface="Times New Roman" panose="02020603050405020304" pitchFamily="18" charset="0"/>
                <a:cs typeface="Times New Roman" panose="02020603050405020304" pitchFamily="18" charset="0"/>
              </a:rPr>
              <a:t>SCONFITTA </a:t>
            </a:r>
            <a:r>
              <a:rPr lang="it-IT" sz="3200" dirty="0" smtClean="0">
                <a:latin typeface="Times New Roman" panose="02020603050405020304" pitchFamily="18" charset="0"/>
                <a:cs typeface="Times New Roman" panose="02020603050405020304" pitchFamily="18" charset="0"/>
              </a:rPr>
              <a:t>ITALIANA E ARMISTIZIO</a:t>
            </a:r>
            <a:endParaRPr lang="it-IT" sz="3200" dirty="0">
              <a:latin typeface="Times New Roman" panose="02020603050405020304" pitchFamily="18" charset="0"/>
              <a:cs typeface="Times New Roman" panose="02020603050405020304" pitchFamily="18" charset="0"/>
            </a:endParaRPr>
          </a:p>
        </p:txBody>
      </p:sp>
      <p:sp>
        <p:nvSpPr>
          <p:cNvPr id="3" name="Segnaposto testo 2"/>
          <p:cNvSpPr txBox="1">
            <a:spLocks noGrp="1"/>
          </p:cNvSpPr>
          <p:nvPr>
            <p:ph type="body" idx="4294967295"/>
          </p:nvPr>
        </p:nvSpPr>
        <p:spPr>
          <a:xfrm>
            <a:off x="423613" y="1357057"/>
            <a:ext cx="9071640" cy="4384440"/>
          </a:xfrm>
        </p:spPr>
        <p:txBody>
          <a:bodyPr/>
          <a:lstStyle/>
          <a:p>
            <a:pPr marL="342900" lvl="0" indent="-342900">
              <a:buSzPct val="45000"/>
              <a:buFont typeface="Wingdings" panose="05000000000000000000" pitchFamily="2" charset="2"/>
              <a:buChar char="§"/>
            </a:pPr>
            <a:endParaRPr lang="it-IT" sz="2400" dirty="0" smtClean="0">
              <a:latin typeface="Times New Roman" panose="02020603050405020304" pitchFamily="18" charset="0"/>
              <a:cs typeface="Times New Roman" panose="02020603050405020304" pitchFamily="18" charset="0"/>
            </a:endParaRPr>
          </a:p>
          <a:p>
            <a:pPr marL="180000" lvl="0" algn="ctr">
              <a:spcBef>
                <a:spcPts val="0"/>
              </a:spcBef>
              <a:buSzPct val="45000"/>
            </a:pPr>
            <a:r>
              <a:rPr lang="it-IT" dirty="0" smtClean="0">
                <a:latin typeface="Times New Roman" panose="02020603050405020304" pitchFamily="18" charset="0"/>
                <a:cs typeface="Times New Roman" panose="02020603050405020304" pitchFamily="18" charset="0"/>
              </a:rPr>
              <a:t>3 </a:t>
            </a:r>
            <a:r>
              <a:rPr lang="it-IT" dirty="0">
                <a:latin typeface="Times New Roman" panose="02020603050405020304" pitchFamily="18" charset="0"/>
                <a:cs typeface="Times New Roman" panose="02020603050405020304" pitchFamily="18" charset="0"/>
              </a:rPr>
              <a:t>Settembre 1943 firma </a:t>
            </a:r>
            <a:r>
              <a:rPr lang="it-IT" dirty="0" smtClean="0">
                <a:latin typeface="Times New Roman" panose="02020603050405020304" pitchFamily="18" charset="0"/>
                <a:cs typeface="Times New Roman" panose="02020603050405020304" pitchFamily="18" charset="0"/>
              </a:rPr>
              <a:t>del</a:t>
            </a:r>
            <a:r>
              <a:rPr lang="it-IT" dirty="0" smtClean="0">
                <a:latin typeface="Times New Roman" panose="02020603050405020304" pitchFamily="18" charset="0"/>
                <a:cs typeface="Times New Roman" panose="02020603050405020304" pitchFamily="18" charset="0"/>
              </a:rPr>
              <a:t>l’</a:t>
            </a:r>
            <a:r>
              <a:rPr lang="it-IT" dirty="0" smtClean="0">
                <a:latin typeface="Times New Roman" panose="02020603050405020304" pitchFamily="18" charset="0"/>
                <a:cs typeface="Times New Roman" panose="02020603050405020304" pitchFamily="18" charset="0"/>
              </a:rPr>
              <a:t>a</a:t>
            </a:r>
            <a:r>
              <a:rPr lang="it-IT" dirty="0" smtClean="0">
                <a:latin typeface="Times New Roman" panose="02020603050405020304" pitchFamily="18" charset="0"/>
                <a:cs typeface="Times New Roman" panose="02020603050405020304" pitchFamily="18" charset="0"/>
              </a:rPr>
              <a:t>rmistizio</a:t>
            </a:r>
            <a:r>
              <a:rPr lang="it-IT" dirty="0">
                <a:latin typeface="Times New Roman" panose="02020603050405020304" pitchFamily="18" charset="0"/>
                <a:cs typeface="Times New Roman" panose="02020603050405020304" pitchFamily="18" charset="0"/>
              </a:rPr>
              <a:t>: “potenza nemica sconfitta sottoposta a resa incondizionata</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pic>
        <p:nvPicPr>
          <p:cNvPr id="4" name="Immagin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502666" y="3504345"/>
            <a:ext cx="5729114" cy="2981725"/>
          </a:xfrm>
          <a:prstGeom prst="rect">
            <a:avLst/>
          </a:prstGeom>
        </p:spPr>
      </p:pic>
      <p:sp>
        <p:nvSpPr>
          <p:cNvPr id="5" name="CasellaDiTesto 4"/>
          <p:cNvSpPr txBox="1"/>
          <p:nvPr/>
        </p:nvSpPr>
        <p:spPr>
          <a:xfrm>
            <a:off x="2561660" y="6604057"/>
            <a:ext cx="5729114" cy="738664"/>
          </a:xfrm>
          <a:prstGeom prst="rect">
            <a:avLst/>
          </a:prstGeom>
          <a:noFill/>
        </p:spPr>
        <p:txBody>
          <a:bodyPr wrap="square" rtlCol="0">
            <a:spAutoFit/>
          </a:bodyPr>
          <a:lstStyle/>
          <a:p>
            <a:r>
              <a:rPr lang="it-IT" sz="1400" dirty="0">
                <a:latin typeface="Times New Roman" panose="02020603050405020304" pitchFamily="18" charset="0"/>
                <a:cs typeface="Times New Roman" panose="02020603050405020304" pitchFamily="18" charset="0"/>
              </a:rPr>
              <a:t>La </a:t>
            </a:r>
            <a:r>
              <a:rPr lang="it-IT" sz="1400" dirty="0" smtClean="0">
                <a:latin typeface="Times New Roman" panose="02020603050405020304" pitchFamily="18" charset="0"/>
                <a:cs typeface="Times New Roman" panose="02020603050405020304" pitchFamily="18" charset="0"/>
              </a:rPr>
              <a:t>firma dell’Armistizio </a:t>
            </a:r>
            <a:r>
              <a:rPr lang="it-IT" sz="1400" dirty="0">
                <a:latin typeface="Times New Roman" panose="02020603050405020304" pitchFamily="18" charset="0"/>
                <a:cs typeface="Times New Roman" panose="02020603050405020304" pitchFamily="18" charset="0"/>
              </a:rPr>
              <a:t>tra il </a:t>
            </a:r>
            <a:r>
              <a:rPr lang="it-IT" sz="1400" dirty="0" smtClean="0">
                <a:latin typeface="Times New Roman" panose="02020603050405020304" pitchFamily="18" charset="0"/>
                <a:cs typeface="Times New Roman" panose="02020603050405020304" pitchFamily="18" charset="0"/>
              </a:rPr>
              <a:t>gen. </a:t>
            </a:r>
            <a:r>
              <a:rPr lang="it-IT" sz="1400" dirty="0">
                <a:latin typeface="Times New Roman" panose="02020603050405020304" pitchFamily="18" charset="0"/>
                <a:cs typeface="Times New Roman" panose="02020603050405020304" pitchFamily="18" charset="0"/>
              </a:rPr>
              <a:t>italiano Giuseppe Castellano, in abito scuro, e il generale americano Walter Bedell Smith, seduto al </a:t>
            </a:r>
            <a:r>
              <a:rPr lang="it-IT" sz="1400" dirty="0" smtClean="0">
                <a:latin typeface="Times New Roman" panose="02020603050405020304" pitchFamily="18" charset="0"/>
                <a:cs typeface="Times New Roman" panose="02020603050405020304" pitchFamily="18" charset="0"/>
              </a:rPr>
              <a:t>tavolo (3 Settembre 1943, Cassibile)</a:t>
            </a:r>
            <a:endParaRPr lang="it-IT" sz="1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lstStyle/>
          <a:p>
            <a:pPr lvl="0"/>
            <a:r>
              <a:rPr lang="it-IT" sz="3200" dirty="0" smtClean="0">
                <a:latin typeface="Times New Roman" panose="02020603050405020304" pitchFamily="18" charset="0"/>
                <a:cs typeface="Times New Roman" panose="02020603050405020304" pitchFamily="18" charset="0"/>
              </a:rPr>
              <a:t>L’ESERCITO RIVOLUZIONARIO JUGOSLAVO </a:t>
            </a:r>
            <a:br>
              <a:rPr lang="it-IT" sz="3200" dirty="0" smtClean="0">
                <a:latin typeface="Times New Roman" panose="02020603050405020304" pitchFamily="18" charset="0"/>
                <a:cs typeface="Times New Roman" panose="02020603050405020304" pitchFamily="18" charset="0"/>
              </a:rPr>
            </a:br>
            <a:r>
              <a:rPr lang="it-IT" sz="3200" dirty="0" smtClean="0">
                <a:latin typeface="Times New Roman" panose="02020603050405020304" pitchFamily="18" charset="0"/>
                <a:cs typeface="Times New Roman" panose="02020603050405020304" pitchFamily="18" charset="0"/>
              </a:rPr>
              <a:t>E IL MARESCIALLO TITO</a:t>
            </a:r>
            <a:endParaRPr lang="it-IT" sz="3200" dirty="0">
              <a:latin typeface="Times New Roman" panose="02020603050405020304" pitchFamily="18" charset="0"/>
              <a:cs typeface="Times New Roman" panose="02020603050405020304" pitchFamily="18" charset="0"/>
            </a:endParaRPr>
          </a:p>
        </p:txBody>
      </p:sp>
      <p:sp>
        <p:nvSpPr>
          <p:cNvPr id="3" name="Segnaposto testo 2"/>
          <p:cNvSpPr txBox="1">
            <a:spLocks noGrp="1"/>
          </p:cNvSpPr>
          <p:nvPr>
            <p:ph type="body" idx="4294967295"/>
          </p:nvPr>
        </p:nvSpPr>
        <p:spPr>
          <a:xfrm>
            <a:off x="202548" y="1748943"/>
            <a:ext cx="6316239" cy="4384440"/>
          </a:xfrm>
        </p:spPr>
        <p:txBody>
          <a:bodyPr/>
          <a:lstStyle/>
          <a:p>
            <a:pPr marL="342900" lvl="0" indent="-342900">
              <a:buFont typeface="Wingdings" panose="05000000000000000000" pitchFamily="2" charset="2"/>
              <a:buChar char="§"/>
            </a:pPr>
            <a:r>
              <a:rPr lang="it-IT" dirty="0" smtClean="0">
                <a:latin typeface="+mn-lt"/>
                <a:cs typeface="Times New Roman" panose="02020603050405020304" pitchFamily="18" charset="0"/>
              </a:rPr>
              <a:t>Movimento di </a:t>
            </a:r>
            <a:r>
              <a:rPr lang="it-IT" b="1" dirty="0" smtClean="0">
                <a:latin typeface="+mn-lt"/>
                <a:cs typeface="Times New Roman" panose="02020603050405020304" pitchFamily="18" charset="0"/>
              </a:rPr>
              <a:t>resistenza</a:t>
            </a:r>
            <a:r>
              <a:rPr lang="it-IT" dirty="0" smtClean="0">
                <a:latin typeface="+mn-lt"/>
                <a:cs typeface="Times New Roman" panose="02020603050405020304" pitchFamily="18" charset="0"/>
              </a:rPr>
              <a:t> jugoslava guidato dal </a:t>
            </a:r>
            <a:r>
              <a:rPr lang="it-IT" b="1" dirty="0" smtClean="0">
                <a:latin typeface="+mn-lt"/>
                <a:cs typeface="Times New Roman" panose="02020603050405020304" pitchFamily="18" charset="0"/>
              </a:rPr>
              <a:t>comunista</a:t>
            </a:r>
            <a:r>
              <a:rPr lang="it-IT" dirty="0" smtClean="0">
                <a:latin typeface="+mn-lt"/>
                <a:cs typeface="Times New Roman" panose="02020603050405020304" pitchFamily="18" charset="0"/>
              </a:rPr>
              <a:t> </a:t>
            </a:r>
            <a:r>
              <a:rPr lang="it-IT" b="1" dirty="0" smtClean="0">
                <a:solidFill>
                  <a:srgbClr val="FF0000"/>
                </a:solidFill>
                <a:latin typeface="+mn-lt"/>
                <a:cs typeface="Times New Roman" panose="02020603050405020304" pitchFamily="18" charset="0"/>
              </a:rPr>
              <a:t>Tito</a:t>
            </a:r>
            <a:r>
              <a:rPr lang="it-IT" dirty="0" smtClean="0">
                <a:latin typeface="+mn-lt"/>
                <a:cs typeface="Times New Roman" panose="02020603050405020304" pitchFamily="18" charset="0"/>
              </a:rPr>
              <a:t> (che  poi sarà a capo della Jugoslavia)</a:t>
            </a:r>
            <a:endParaRPr lang="it-IT" dirty="0" smtClean="0">
              <a:latin typeface="+mn-lt"/>
              <a:cs typeface="Times New Roman" panose="02020603050405020304" pitchFamily="18" charset="0"/>
            </a:endParaRPr>
          </a:p>
          <a:p>
            <a:pPr marL="342900" lvl="0" indent="-342900">
              <a:buFont typeface="Wingdings" panose="05000000000000000000" pitchFamily="2" charset="2"/>
              <a:buChar char="§"/>
            </a:pPr>
            <a:r>
              <a:rPr lang="it-IT" dirty="0" smtClean="0">
                <a:latin typeface="+mn-lt"/>
                <a:cs typeface="Times New Roman" panose="02020603050405020304" pitchFamily="18" charset="0"/>
              </a:rPr>
              <a:t>La </a:t>
            </a:r>
            <a:r>
              <a:rPr lang="it-IT" dirty="0" smtClean="0">
                <a:latin typeface="+mn-lt"/>
                <a:cs typeface="Times New Roman" panose="02020603050405020304" pitchFamily="18" charset="0"/>
              </a:rPr>
              <a:t>situazione si </a:t>
            </a:r>
            <a:r>
              <a:rPr lang="it-IT" dirty="0" smtClean="0">
                <a:latin typeface="+mn-lt"/>
                <a:cs typeface="Times New Roman" panose="02020603050405020304" pitchFamily="18" charset="0"/>
              </a:rPr>
              <a:t>ribalta dopo l’armistizio</a:t>
            </a:r>
            <a:r>
              <a:rPr lang="it-IT" dirty="0" smtClean="0">
                <a:latin typeface="+mn-lt"/>
                <a:cs typeface="Times New Roman" panose="02020603050405020304" pitchFamily="18" charset="0"/>
              </a:rPr>
              <a:t>.</a:t>
            </a:r>
            <a:r>
              <a:rPr lang="it-IT" dirty="0" smtClean="0">
                <a:latin typeface="+mn-lt"/>
                <a:cs typeface="Times New Roman" panose="02020603050405020304" pitchFamily="18" charset="0"/>
              </a:rPr>
              <a:t> </a:t>
            </a:r>
            <a:r>
              <a:rPr lang="it-IT" b="1" dirty="0" smtClean="0">
                <a:latin typeface="+mn-lt"/>
                <a:cs typeface="Times New Roman" panose="02020603050405020304" pitchFamily="18" charset="0"/>
              </a:rPr>
              <a:t>V</a:t>
            </a:r>
            <a:r>
              <a:rPr lang="it-IT" b="1" dirty="0" smtClean="0">
                <a:latin typeface="+mn-lt"/>
                <a:cs typeface="Times New Roman" panose="02020603050405020304" pitchFamily="18" charset="0"/>
              </a:rPr>
              <a:t>iolenza jugoslava anti-italiana</a:t>
            </a:r>
            <a:r>
              <a:rPr lang="it-IT" dirty="0" smtClean="0">
                <a:latin typeface="+mn-lt"/>
                <a:cs typeface="Times New Roman" panose="02020603050405020304" pitchFamily="18" charset="0"/>
              </a:rPr>
              <a:t>:</a:t>
            </a:r>
            <a:endParaRPr lang="it-IT" dirty="0" smtClean="0">
              <a:latin typeface="+mn-lt"/>
              <a:cs typeface="Times New Roman" panose="02020603050405020304" pitchFamily="18" charset="0"/>
            </a:endParaRPr>
          </a:p>
          <a:p>
            <a:pPr marL="1028700" lvl="1" indent="-342900">
              <a:lnSpc>
                <a:spcPct val="100000"/>
              </a:lnSpc>
            </a:pPr>
            <a:r>
              <a:rPr lang="it-IT" sz="3200" dirty="0" smtClean="0">
                <a:cs typeface="Times New Roman" panose="02020603050405020304" pitchFamily="18" charset="0"/>
              </a:rPr>
              <a:t>uccisioni </a:t>
            </a:r>
            <a:r>
              <a:rPr lang="it-IT" sz="3200" dirty="0">
                <a:cs typeface="Times New Roman" panose="02020603050405020304" pitchFamily="18" charset="0"/>
              </a:rPr>
              <a:t>e deportazioni per </a:t>
            </a:r>
            <a:r>
              <a:rPr lang="it-IT" sz="3200" dirty="0" smtClean="0">
                <a:cs typeface="Times New Roman" panose="02020603050405020304" pitchFamily="18" charset="0"/>
              </a:rPr>
              <a:t>semplice connivenza </a:t>
            </a:r>
            <a:r>
              <a:rPr lang="it-IT" sz="3200" dirty="0">
                <a:cs typeface="Times New Roman" panose="02020603050405020304" pitchFamily="18" charset="0"/>
              </a:rPr>
              <a:t>nei </a:t>
            </a:r>
            <a:r>
              <a:rPr lang="it-IT" sz="3200" dirty="0" smtClean="0">
                <a:cs typeface="Times New Roman" panose="02020603050405020304" pitchFamily="18" charset="0"/>
              </a:rPr>
              <a:t>confronti del </a:t>
            </a:r>
            <a:r>
              <a:rPr lang="it-IT" sz="3200" dirty="0">
                <a:cs typeface="Times New Roman" panose="02020603050405020304" pitchFamily="18" charset="0"/>
              </a:rPr>
              <a:t>regime </a:t>
            </a:r>
            <a:r>
              <a:rPr lang="it-IT" sz="3200" dirty="0" smtClean="0">
                <a:cs typeface="Times New Roman" panose="02020603050405020304" pitchFamily="18" charset="0"/>
              </a:rPr>
              <a:t>fascista</a:t>
            </a:r>
            <a:endParaRPr lang="it-IT" sz="3200" dirty="0" smtClean="0">
              <a:cs typeface="Times New Roman" panose="02020603050405020304" pitchFamily="18" charset="0"/>
            </a:endParaRPr>
          </a:p>
          <a:p>
            <a:pPr marL="1028700" lvl="1" indent="-342900">
              <a:lnSpc>
                <a:spcPct val="100000"/>
              </a:lnSpc>
            </a:pPr>
            <a:r>
              <a:rPr lang="it-IT" sz="3200" b="1" dirty="0" smtClean="0">
                <a:solidFill>
                  <a:srgbClr val="FF0000"/>
                </a:solidFill>
                <a:cs typeface="Times New Roman" panose="02020603050405020304" pitchFamily="18" charset="0"/>
              </a:rPr>
              <a:t>FOIBE</a:t>
            </a:r>
            <a:endParaRPr lang="it-IT" sz="3200" b="1" dirty="0">
              <a:solidFill>
                <a:srgbClr val="FF0000"/>
              </a:solidFill>
              <a:cs typeface="Times New Roman" panose="02020603050405020304" pitchFamily="18" charset="0"/>
            </a:endParaRPr>
          </a:p>
        </p:txBody>
      </p:sp>
      <p:pic>
        <p:nvPicPr>
          <p:cNvPr id="4" name="Immagin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686702" y="1887398"/>
            <a:ext cx="3019566" cy="4543548"/>
          </a:xfrm>
          <a:prstGeom prst="rect">
            <a:avLst/>
          </a:prstGeom>
        </p:spPr>
      </p:pic>
      <p:sp>
        <p:nvSpPr>
          <p:cNvPr id="5" name="CasellaDiTesto 4"/>
          <p:cNvSpPr txBox="1"/>
          <p:nvPr/>
        </p:nvSpPr>
        <p:spPr>
          <a:xfrm>
            <a:off x="6641265" y="6430946"/>
            <a:ext cx="3065004" cy="307777"/>
          </a:xfrm>
          <a:prstGeom prst="rect">
            <a:avLst/>
          </a:prstGeom>
          <a:noFill/>
        </p:spPr>
        <p:txBody>
          <a:bodyPr wrap="square" rtlCol="0">
            <a:spAutoFit/>
          </a:bodyPr>
          <a:lstStyle/>
          <a:p>
            <a:r>
              <a:rPr lang="it-IT" sz="1400" dirty="0">
                <a:latin typeface="Times New Roman" panose="02020603050405020304" pitchFamily="18" charset="0"/>
                <a:cs typeface="Times New Roman" panose="02020603050405020304" pitchFamily="18" charset="0"/>
              </a:rPr>
              <a:t>Josip </a:t>
            </a:r>
            <a:r>
              <a:rPr lang="it-IT" sz="1400" dirty="0" err="1">
                <a:latin typeface="Times New Roman" panose="02020603050405020304" pitchFamily="18" charset="0"/>
                <a:cs typeface="Times New Roman" panose="02020603050405020304" pitchFamily="18" charset="0"/>
              </a:rPr>
              <a:t>Broz</a:t>
            </a:r>
            <a:r>
              <a:rPr lang="it-IT" sz="1400" dirty="0" smtClean="0">
                <a:latin typeface="Times New Roman" panose="02020603050405020304" pitchFamily="18" charset="0"/>
                <a:cs typeface="Times New Roman" panose="02020603050405020304" pitchFamily="18" charset="0"/>
              </a:rPr>
              <a:t>, </a:t>
            </a:r>
            <a:r>
              <a:rPr lang="it-IT" sz="1400" dirty="0">
                <a:latin typeface="Times New Roman" panose="02020603050405020304" pitchFamily="18" charset="0"/>
                <a:cs typeface="Times New Roman" panose="02020603050405020304" pitchFamily="18" charset="0"/>
              </a:rPr>
              <a:t>meglio noto come </a:t>
            </a:r>
            <a:r>
              <a:rPr lang="it-IT" sz="1400" dirty="0" smtClean="0">
                <a:latin typeface="Times New Roman" panose="02020603050405020304" pitchFamily="18" charset="0"/>
                <a:cs typeface="Times New Roman" panose="02020603050405020304" pitchFamily="18" charset="0"/>
              </a:rPr>
              <a:t>Tito. </a:t>
            </a:r>
            <a:endParaRPr lang="it-IT" sz="1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Predefinit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917</TotalTime>
  <Words>661</Words>
  <Application>Microsoft Office PowerPoint</Application>
  <PresentationFormat>Personalizzato</PresentationFormat>
  <Paragraphs>68</Paragraphs>
  <Slides>15</Slides>
  <Notes>11</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Predefinito</vt:lpstr>
      <vt:lpstr>Diapositiva 1</vt:lpstr>
      <vt:lpstr>LE PRETESE DEL PATTO DI LONDRA</vt:lpstr>
      <vt:lpstr>ASSETTO DEL PRIMO DOPOGUERRA</vt:lpstr>
      <vt:lpstr>Diapositiva 4</vt:lpstr>
      <vt:lpstr>LA SECONDA GUERRA MONDIALE</vt:lpstr>
      <vt:lpstr>LE TRUPPE ITALIANE NEI TERRITORI OCCUPATI</vt:lpstr>
      <vt:lpstr>La Circolare 3C del generale Mario Roatta</vt:lpstr>
      <vt:lpstr>SCONFITTA ITALIANA E ARMISTIZIO</vt:lpstr>
      <vt:lpstr>L’ESERCITO RIVOLUZIONARIO JUGOSLAVO  E IL MARESCIALLO TITO</vt:lpstr>
      <vt:lpstr>Diapositiva 10</vt:lpstr>
      <vt:lpstr>Diapositiva 11</vt:lpstr>
      <vt:lpstr>Diapositiva 12</vt:lpstr>
      <vt:lpstr>L’ESODO DALL’ISTRIA E DALLA DALMAZIA (1943-1956)</vt:lpstr>
      <vt:lpstr>Diapositiva 14</vt:lpstr>
      <vt:lpstr>IL NUOVO ASSETTO TERRITORIALE DEL SECONDO DOPOGUERRA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Roberta</dc:creator>
  <cp:lastModifiedBy>simone.dell@libero.it</cp:lastModifiedBy>
  <cp:revision>312</cp:revision>
  <dcterms:created xsi:type="dcterms:W3CDTF">2020-04-24T08:59:39Z</dcterms:created>
  <dcterms:modified xsi:type="dcterms:W3CDTF">2023-04-09T12:59:01Z</dcterms:modified>
</cp:coreProperties>
</file>